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</p:sldIdLst>
  <p:sldSz cy="9753600" cx="13004800"/>
  <p:notesSz cx="13004800" cy="9753600"/>
  <p:embeddedFontLst>
    <p:embeddedFont>
      <p:font typeface="Quattrocento Sans"/>
      <p:regular r:id="rId100"/>
      <p:bold r:id="rId101"/>
      <p:italic r:id="rId102"/>
      <p:boldItalic r:id="rId10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FB7933-1B8D-476F-9836-EBFB5F959A37}">
  <a:tblStyle styleId="{1AFB7933-1B8D-476F-9836-EBFB5F959A3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font" Target="fonts/QuattrocentoSans-boldItalic.fntdata"/><Relationship Id="rId102" Type="http://schemas.openxmlformats.org/officeDocument/2006/relationships/font" Target="fonts/QuattrocentoSans-italic.fntdata"/><Relationship Id="rId101" Type="http://schemas.openxmlformats.org/officeDocument/2006/relationships/font" Target="fonts/QuattrocentoSans-bold.fntdata"/><Relationship Id="rId100" Type="http://schemas.openxmlformats.org/officeDocument/2006/relationships/font" Target="fonts/QuattrocentoSans-regular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00.png>
</file>

<file path=ppt/media/image101.png>
</file>

<file path=ppt/media/image102.png>
</file>

<file path=ppt/media/image106.png>
</file>

<file path=ppt/media/image107.png>
</file>

<file path=ppt/media/image11.jpg>
</file>

<file path=ppt/media/image111.png>
</file>

<file path=ppt/media/image112.png>
</file>

<file path=ppt/media/image114.png>
</file>

<file path=ppt/media/image115.png>
</file>

<file path=ppt/media/image116.png>
</file>

<file path=ppt/media/image117.png>
</file>

<file path=ppt/media/image118.png>
</file>

<file path=ppt/media/image12.png>
</file>

<file path=ppt/media/image121.png>
</file>

<file path=ppt/media/image122.png>
</file>

<file path=ppt/media/image123.png>
</file>

<file path=ppt/media/image125.png>
</file>

<file path=ppt/media/image126.jpg>
</file>

<file path=ppt/media/image128.png>
</file>

<file path=ppt/media/image13.png>
</file>

<file path=ppt/media/image130.png>
</file>

<file path=ppt/media/image131.png>
</file>

<file path=ppt/media/image132.jpg>
</file>

<file path=ppt/media/image134.png>
</file>

<file path=ppt/media/image135.png>
</file>

<file path=ppt/media/image137.png>
</file>

<file path=ppt/media/image138.jpg>
</file>

<file path=ppt/media/image139.png>
</file>

<file path=ppt/media/image14.jpg>
</file>

<file path=ppt/media/image140.png>
</file>

<file path=ppt/media/image141.jpg>
</file>

<file path=ppt/media/image142.jpg>
</file>

<file path=ppt/media/image143.jpg>
</file>

<file path=ppt/media/image144.jpg>
</file>

<file path=ppt/media/image145.jpg>
</file>

<file path=ppt/media/image146.png>
</file>

<file path=ppt/media/image147.jpg>
</file>

<file path=ppt/media/image148.jpg>
</file>

<file path=ppt/media/image149.jpg>
</file>

<file path=ppt/media/image15.jpg>
</file>

<file path=ppt/media/image150.jpg>
</file>

<file path=ppt/media/image151.jpg>
</file>

<file path=ppt/media/image152.jpg>
</file>

<file path=ppt/media/image154.jpg>
</file>

<file path=ppt/media/image155.png>
</file>

<file path=ppt/media/image157.png>
</file>

<file path=ppt/media/image158.jpg>
</file>

<file path=ppt/media/image159.jpg>
</file>

<file path=ppt/media/image16.png>
</file>

<file path=ppt/media/image161.jpg>
</file>

<file path=ppt/media/image165.jpg>
</file>

<file path=ppt/media/image166.jpg>
</file>

<file path=ppt/media/image167.jpg>
</file>

<file path=ppt/media/image168.png>
</file>

<file path=ppt/media/image169.jpg>
</file>

<file path=ppt/media/image17.png>
</file>

<file path=ppt/media/image171.png>
</file>

<file path=ppt/media/image173.jpg>
</file>

<file path=ppt/media/image174.png>
</file>

<file path=ppt/media/image175.png>
</file>

<file path=ppt/media/image176.jpg>
</file>

<file path=ppt/media/image177.png>
</file>

<file path=ppt/media/image178.jpg>
</file>

<file path=ppt/media/image179.jpg>
</file>

<file path=ppt/media/image18.png>
</file>

<file path=ppt/media/image180.png>
</file>

<file path=ppt/media/image181.png>
</file>

<file path=ppt/media/image182.jpg>
</file>

<file path=ppt/media/image183.jpg>
</file>

<file path=ppt/media/image184.jpg>
</file>

<file path=ppt/media/image185.jpg>
</file>

<file path=ppt/media/image186.png>
</file>

<file path=ppt/media/image187.png>
</file>

<file path=ppt/media/image188.png>
</file>

<file path=ppt/media/image19.png>
</file>

<file path=ppt/media/image2.jp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0.jpg>
</file>

<file path=ppt/media/image42.jpg>
</file>

<file path=ppt/media/image43.jpg>
</file>

<file path=ppt/media/image44.jpg>
</file>

<file path=ppt/media/image45.jpg>
</file>

<file path=ppt/media/image47.png>
</file>

<file path=ppt/media/image49.jpg>
</file>

<file path=ppt/media/image5.png>
</file>

<file path=ppt/media/image50.pn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62.jpg>
</file>

<file path=ppt/media/image63.png>
</file>

<file path=ppt/media/image65.jpg>
</file>

<file path=ppt/media/image67.jpg>
</file>

<file path=ppt/media/image68.jp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7.png>
</file>

<file path=ppt/media/image78.png>
</file>

<file path=ppt/media/image8.png>
</file>

<file path=ppt/media/image80.jpg>
</file>

<file path=ppt/media/image81.png>
</file>

<file path=ppt/media/image82.png>
</file>

<file path=ppt/media/image86.png>
</file>

<file path=ppt/media/image87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6.png>
</file>

<file path=ppt/media/image97.png>
</file>

<file path=ppt/media/image98.png>
</file>

<file path=ppt/media/image9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82535a448d_0_0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g182535a448d_0_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5e6f231612_0_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5e6f231612_0_5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3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5e6f231612_0_1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5e6f231612_0_10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4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4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4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4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7d166c7591_0_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7d166c7591_0_1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4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4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5e6f231612_0_22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g25e6f231612_0_2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4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4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4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5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5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5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5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5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5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5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5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5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5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5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5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5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5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5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5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5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6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6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6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6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6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6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6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6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6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6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6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6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6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6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6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6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6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6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6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7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7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7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7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7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7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7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7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7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7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7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7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7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8258746803_0_13:notes"/>
          <p:cNvSpPr txBox="1"/>
          <p:nvPr>
            <p:ph idx="1" type="body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g18258746803_0_1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7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7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7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7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80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80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81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81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82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82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83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83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84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84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85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85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86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86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87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87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88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88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89:notes"/>
          <p:cNvSpPr txBox="1"/>
          <p:nvPr>
            <p:ph idx="1" type="body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89:notes"/>
          <p:cNvSpPr/>
          <p:nvPr>
            <p:ph idx="2" type="sldImg"/>
          </p:nvPr>
        </p:nvSpPr>
        <p:spPr>
          <a:xfrm>
            <a:off x="2167900" y="731500"/>
            <a:ext cx="86703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4762500" y="1003300"/>
            <a:ext cx="34798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1364354" y="2348806"/>
            <a:ext cx="10775315" cy="3669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762500" y="1003300"/>
            <a:ext cx="34798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3371215" y="698500"/>
            <a:ext cx="6262369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1950720" y="5462016"/>
            <a:ext cx="910336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4762500" y="1003300"/>
            <a:ext cx="34798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650240" y="2243328"/>
            <a:ext cx="5657088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6697472" y="2243328"/>
            <a:ext cx="5657088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buNone/>
              <a:defRPr b="0" i="0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569408" y="8740177"/>
            <a:ext cx="2374520" cy="968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111" y="9091969"/>
            <a:ext cx="1533042" cy="622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4762500" y="1003300"/>
            <a:ext cx="34798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1364354" y="2348806"/>
            <a:ext cx="10775315" cy="3669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0" type="dt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100" marR="0" rtl="0" algn="l">
              <a:lnSpc>
                <a:spcPct val="100000"/>
              </a:lnSpc>
              <a:spcBef>
                <a:spcPts val="0"/>
              </a:spcBef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vimeo.com/238221677" TargetMode="External"/><Relationship Id="rId4" Type="http://schemas.openxmlformats.org/officeDocument/2006/relationships/image" Target="../media/image27.png"/><Relationship Id="rId5" Type="http://schemas.openxmlformats.org/officeDocument/2006/relationships/hyperlink" Target="https://www.youtube.com/watch?app=desktop&amp;v=qafTIKwKzyg" TargetMode="External"/><Relationship Id="rId6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jpg"/><Relationship Id="rId4" Type="http://schemas.openxmlformats.org/officeDocument/2006/relationships/image" Target="../media/image37.png"/><Relationship Id="rId5" Type="http://schemas.openxmlformats.org/officeDocument/2006/relationships/image" Target="../media/image26.jpg"/><Relationship Id="rId6" Type="http://schemas.openxmlformats.org/officeDocument/2006/relationships/image" Target="../media/image25.png"/><Relationship Id="rId7" Type="http://schemas.openxmlformats.org/officeDocument/2006/relationships/image" Target="../media/image29.png"/><Relationship Id="rId8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Relationship Id="rId4" Type="http://schemas.openxmlformats.org/officeDocument/2006/relationships/image" Target="../media/image44.jpg"/><Relationship Id="rId5" Type="http://schemas.openxmlformats.org/officeDocument/2006/relationships/image" Target="../media/image47.png"/><Relationship Id="rId6" Type="http://schemas.openxmlformats.org/officeDocument/2006/relationships/image" Target="../media/image39.png"/><Relationship Id="rId7" Type="http://schemas.openxmlformats.org/officeDocument/2006/relationships/image" Target="../media/image5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2.jpg"/><Relationship Id="rId4" Type="http://schemas.openxmlformats.org/officeDocument/2006/relationships/image" Target="../media/image38.jpg"/><Relationship Id="rId5" Type="http://schemas.openxmlformats.org/officeDocument/2006/relationships/image" Target="../media/image43.jpg"/><Relationship Id="rId6" Type="http://schemas.openxmlformats.org/officeDocument/2006/relationships/image" Target="../media/image45.jpg"/><Relationship Id="rId7" Type="http://schemas.openxmlformats.org/officeDocument/2006/relationships/image" Target="../media/image49.jpg"/><Relationship Id="rId8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9.png"/><Relationship Id="rId4" Type="http://schemas.openxmlformats.org/officeDocument/2006/relationships/image" Target="../media/image40.jpg"/><Relationship Id="rId5" Type="http://schemas.openxmlformats.org/officeDocument/2006/relationships/image" Target="../media/image50.png"/><Relationship Id="rId6" Type="http://schemas.openxmlformats.org/officeDocument/2006/relationships/image" Target="../media/image5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3.jpg"/><Relationship Id="rId4" Type="http://schemas.openxmlformats.org/officeDocument/2006/relationships/image" Target="../media/image57.jpg"/><Relationship Id="rId5" Type="http://schemas.openxmlformats.org/officeDocument/2006/relationships/image" Target="../media/image5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nytimes.com/2018/09/18/business/economy/facebook-job-ads.html" TargetMode="External"/><Relationship Id="rId4" Type="http://schemas.openxmlformats.org/officeDocument/2006/relationships/image" Target="../media/image65.jpg"/><Relationship Id="rId5" Type="http://schemas.openxmlformats.org/officeDocument/2006/relationships/hyperlink" Target="https://www.france24.com/en/20180420-51percent-health-diagnosis-women-gender-bias-pulitzer-metoo-tocaora-flamenco-guitar" TargetMode="External"/><Relationship Id="rId6" Type="http://schemas.openxmlformats.org/officeDocument/2006/relationships/image" Target="../media/image6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Relationship Id="rId4" Type="http://schemas.openxmlformats.org/officeDocument/2006/relationships/image" Target="../media/image62.jpg"/><Relationship Id="rId5" Type="http://schemas.openxmlformats.org/officeDocument/2006/relationships/image" Target="../media/image68.jpg"/><Relationship Id="rId6" Type="http://schemas.openxmlformats.org/officeDocument/2006/relationships/image" Target="../media/image44.jpg"/><Relationship Id="rId7" Type="http://schemas.openxmlformats.org/officeDocument/2006/relationships/image" Target="../media/image67.jpg"/><Relationship Id="rId8" Type="http://schemas.openxmlformats.org/officeDocument/2006/relationships/image" Target="../media/image8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3.jpg"/><Relationship Id="rId4" Type="http://schemas.openxmlformats.org/officeDocument/2006/relationships/image" Target="../media/image5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7.png"/><Relationship Id="rId4" Type="http://schemas.openxmlformats.org/officeDocument/2006/relationships/image" Target="../media/image71.png"/><Relationship Id="rId5" Type="http://schemas.openxmlformats.org/officeDocument/2006/relationships/image" Target="../media/image69.png"/><Relationship Id="rId6" Type="http://schemas.openxmlformats.org/officeDocument/2006/relationships/image" Target="../media/image7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6.png"/><Relationship Id="rId4" Type="http://schemas.openxmlformats.org/officeDocument/2006/relationships/image" Target="../media/image188.png"/><Relationship Id="rId5" Type="http://schemas.openxmlformats.org/officeDocument/2006/relationships/image" Target="../media/image97.png"/><Relationship Id="rId6" Type="http://schemas.openxmlformats.org/officeDocument/2006/relationships/image" Target="../media/image13.png"/><Relationship Id="rId7" Type="http://schemas.openxmlformats.org/officeDocument/2006/relationships/image" Target="../media/image11.jpg"/><Relationship Id="rId8" Type="http://schemas.openxmlformats.org/officeDocument/2006/relationships/image" Target="../media/image18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2.png"/><Relationship Id="rId4" Type="http://schemas.openxmlformats.org/officeDocument/2006/relationships/image" Target="../media/image73.png"/><Relationship Id="rId5" Type="http://schemas.openxmlformats.org/officeDocument/2006/relationships/image" Target="../media/image78.png"/><Relationship Id="rId6" Type="http://schemas.openxmlformats.org/officeDocument/2006/relationships/image" Target="../media/image72.png"/><Relationship Id="rId7" Type="http://schemas.openxmlformats.org/officeDocument/2006/relationships/image" Target="../media/image70.png"/><Relationship Id="rId8" Type="http://schemas.openxmlformats.org/officeDocument/2006/relationships/image" Target="../media/image8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4.png"/><Relationship Id="rId4" Type="http://schemas.openxmlformats.org/officeDocument/2006/relationships/image" Target="../media/image75.png"/><Relationship Id="rId5" Type="http://schemas.openxmlformats.org/officeDocument/2006/relationships/image" Target="../media/image91.png"/><Relationship Id="rId6" Type="http://schemas.openxmlformats.org/officeDocument/2006/relationships/image" Target="../media/image82.png"/><Relationship Id="rId7" Type="http://schemas.openxmlformats.org/officeDocument/2006/relationships/image" Target="../media/image70.png"/><Relationship Id="rId8" Type="http://schemas.openxmlformats.org/officeDocument/2006/relationships/image" Target="../media/image8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1" Type="http://schemas.openxmlformats.org/officeDocument/2006/relationships/image" Target="../media/image39.png"/><Relationship Id="rId10" Type="http://schemas.openxmlformats.org/officeDocument/2006/relationships/image" Target="../media/image62.jpg"/><Relationship Id="rId13" Type="http://schemas.openxmlformats.org/officeDocument/2006/relationships/image" Target="../media/image71.png"/><Relationship Id="rId1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7.png"/><Relationship Id="rId4" Type="http://schemas.openxmlformats.org/officeDocument/2006/relationships/image" Target="../media/image81.png"/><Relationship Id="rId9" Type="http://schemas.openxmlformats.org/officeDocument/2006/relationships/image" Target="../media/image90.png"/><Relationship Id="rId15" Type="http://schemas.openxmlformats.org/officeDocument/2006/relationships/image" Target="../media/image52.jpg"/><Relationship Id="rId14" Type="http://schemas.openxmlformats.org/officeDocument/2006/relationships/image" Target="../media/image77.png"/><Relationship Id="rId16" Type="http://schemas.openxmlformats.org/officeDocument/2006/relationships/image" Target="../media/image98.png"/><Relationship Id="rId5" Type="http://schemas.openxmlformats.org/officeDocument/2006/relationships/image" Target="../media/image70.png"/><Relationship Id="rId6" Type="http://schemas.openxmlformats.org/officeDocument/2006/relationships/image" Target="../media/image86.png"/><Relationship Id="rId7" Type="http://schemas.openxmlformats.org/officeDocument/2006/relationships/image" Target="../media/image93.png"/><Relationship Id="rId8" Type="http://schemas.openxmlformats.org/officeDocument/2006/relationships/image" Target="../media/image9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2.jpg"/><Relationship Id="rId4" Type="http://schemas.openxmlformats.org/officeDocument/2006/relationships/image" Target="../media/image71.png"/><Relationship Id="rId5" Type="http://schemas.openxmlformats.org/officeDocument/2006/relationships/image" Target="../media/image47.png"/><Relationship Id="rId6" Type="http://schemas.openxmlformats.org/officeDocument/2006/relationships/image" Target="../media/image69.png"/><Relationship Id="rId7" Type="http://schemas.openxmlformats.org/officeDocument/2006/relationships/image" Target="../media/image77.png"/><Relationship Id="rId8" Type="http://schemas.openxmlformats.org/officeDocument/2006/relationships/image" Target="../media/image10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research.google.com/bigpicture/attacking-discrimination-in-ml/" TargetMode="External"/><Relationship Id="rId4" Type="http://schemas.openxmlformats.org/officeDocument/2006/relationships/image" Target="../media/image107.png"/></Relationships>
</file>

<file path=ppt/slides/_rels/slide37.xml.rels><?xml version="1.0" encoding="UTF-8" standalone="yes"?><Relationships xmlns="http://schemas.openxmlformats.org/package/2006/relationships"><Relationship Id="rId10" Type="http://schemas.openxmlformats.org/officeDocument/2006/relationships/image" Target="../media/image1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2.jpg"/><Relationship Id="rId4" Type="http://schemas.openxmlformats.org/officeDocument/2006/relationships/image" Target="../media/image99.jpg"/><Relationship Id="rId9" Type="http://schemas.openxmlformats.org/officeDocument/2006/relationships/image" Target="../media/image100.png"/><Relationship Id="rId5" Type="http://schemas.openxmlformats.org/officeDocument/2006/relationships/image" Target="../media/image71.png"/><Relationship Id="rId6" Type="http://schemas.openxmlformats.org/officeDocument/2006/relationships/image" Target="../media/image47.png"/><Relationship Id="rId7" Type="http://schemas.openxmlformats.org/officeDocument/2006/relationships/image" Target="../media/image69.png"/><Relationship Id="rId8" Type="http://schemas.openxmlformats.org/officeDocument/2006/relationships/image" Target="../media/image7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2.jpg"/><Relationship Id="rId4" Type="http://schemas.openxmlformats.org/officeDocument/2006/relationships/image" Target="../media/image71.png"/><Relationship Id="rId9" Type="http://schemas.openxmlformats.org/officeDocument/2006/relationships/image" Target="../media/image106.png"/><Relationship Id="rId5" Type="http://schemas.openxmlformats.org/officeDocument/2006/relationships/image" Target="../media/image47.png"/><Relationship Id="rId6" Type="http://schemas.openxmlformats.org/officeDocument/2006/relationships/image" Target="../media/image69.png"/><Relationship Id="rId7" Type="http://schemas.openxmlformats.org/officeDocument/2006/relationships/image" Target="../media/image77.png"/><Relationship Id="rId8" Type="http://schemas.openxmlformats.org/officeDocument/2006/relationships/image" Target="../media/image1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94.png"/><Relationship Id="rId9" Type="http://schemas.openxmlformats.org/officeDocument/2006/relationships/image" Target="../media/image10.png"/><Relationship Id="rId5" Type="http://schemas.openxmlformats.org/officeDocument/2006/relationships/image" Target="../media/image21.jpg"/><Relationship Id="rId6" Type="http://schemas.openxmlformats.org/officeDocument/2006/relationships/image" Target="../media/image7.png"/><Relationship Id="rId7" Type="http://schemas.openxmlformats.org/officeDocument/2006/relationships/image" Target="../media/image3.png"/><Relationship Id="rId8" Type="http://schemas.openxmlformats.org/officeDocument/2006/relationships/image" Target="../media/image1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16.png"/><Relationship Id="rId4" Type="http://schemas.openxmlformats.org/officeDocument/2006/relationships/image" Target="../media/image10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research.google.com/bigpicture/attacking-discrimination-in-ml/" TargetMode="External"/><Relationship Id="rId4" Type="http://schemas.openxmlformats.org/officeDocument/2006/relationships/image" Target="../media/image17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2.jpg"/><Relationship Id="rId4" Type="http://schemas.openxmlformats.org/officeDocument/2006/relationships/image" Target="../media/image71.png"/><Relationship Id="rId9" Type="http://schemas.openxmlformats.org/officeDocument/2006/relationships/image" Target="../media/image112.png"/><Relationship Id="rId5" Type="http://schemas.openxmlformats.org/officeDocument/2006/relationships/image" Target="../media/image47.png"/><Relationship Id="rId6" Type="http://schemas.openxmlformats.org/officeDocument/2006/relationships/image" Target="../media/image69.png"/><Relationship Id="rId7" Type="http://schemas.openxmlformats.org/officeDocument/2006/relationships/image" Target="../media/image77.png"/><Relationship Id="rId8" Type="http://schemas.openxmlformats.org/officeDocument/2006/relationships/image" Target="../media/image10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02.png"/><Relationship Id="rId4" Type="http://schemas.openxmlformats.org/officeDocument/2006/relationships/image" Target="../media/image11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15.png"/><Relationship Id="rId4" Type="http://schemas.openxmlformats.org/officeDocument/2006/relationships/image" Target="../media/image117.png"/><Relationship Id="rId5" Type="http://schemas.openxmlformats.org/officeDocument/2006/relationships/image" Target="../media/image123.png"/><Relationship Id="rId6" Type="http://schemas.openxmlformats.org/officeDocument/2006/relationships/image" Target="../media/image11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21.png"/><Relationship Id="rId4" Type="http://schemas.openxmlformats.org/officeDocument/2006/relationships/image" Target="../media/image12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research.google.com/bigpicture/attacking-discrimination-in-ml/" TargetMode="External"/><Relationship Id="rId4" Type="http://schemas.openxmlformats.org/officeDocument/2006/relationships/image" Target="../media/image17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25.png"/><Relationship Id="rId4" Type="http://schemas.openxmlformats.org/officeDocument/2006/relationships/image" Target="../media/image137.png"/><Relationship Id="rId9" Type="http://schemas.openxmlformats.org/officeDocument/2006/relationships/image" Target="../media/image126.jpg"/><Relationship Id="rId5" Type="http://schemas.openxmlformats.org/officeDocument/2006/relationships/image" Target="../media/image128.png"/><Relationship Id="rId6" Type="http://schemas.openxmlformats.org/officeDocument/2006/relationships/image" Target="../media/image118.png"/><Relationship Id="rId7" Type="http://schemas.openxmlformats.org/officeDocument/2006/relationships/image" Target="../media/image71.png"/><Relationship Id="rId8" Type="http://schemas.openxmlformats.org/officeDocument/2006/relationships/image" Target="../media/image7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25.png"/><Relationship Id="rId4" Type="http://schemas.openxmlformats.org/officeDocument/2006/relationships/image" Target="../media/image137.png"/><Relationship Id="rId9" Type="http://schemas.openxmlformats.org/officeDocument/2006/relationships/image" Target="../media/image126.jpg"/><Relationship Id="rId5" Type="http://schemas.openxmlformats.org/officeDocument/2006/relationships/image" Target="../media/image128.png"/><Relationship Id="rId6" Type="http://schemas.openxmlformats.org/officeDocument/2006/relationships/image" Target="../media/image118.png"/><Relationship Id="rId7" Type="http://schemas.openxmlformats.org/officeDocument/2006/relationships/image" Target="../media/image71.png"/><Relationship Id="rId8" Type="http://schemas.openxmlformats.org/officeDocument/2006/relationships/image" Target="../media/image7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39.png"/><Relationship Id="rId4" Type="http://schemas.openxmlformats.org/officeDocument/2006/relationships/image" Target="../media/image35.png"/><Relationship Id="rId5" Type="http://schemas.openxmlformats.org/officeDocument/2006/relationships/image" Target="../media/image135.png"/><Relationship Id="rId6" Type="http://schemas.openxmlformats.org/officeDocument/2006/relationships/image" Target="../media/image62.jpg"/><Relationship Id="rId7" Type="http://schemas.openxmlformats.org/officeDocument/2006/relationships/image" Target="../media/image6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Relationship Id="rId4" Type="http://schemas.openxmlformats.org/officeDocument/2006/relationships/image" Target="../media/image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34.png"/><Relationship Id="rId4" Type="http://schemas.openxmlformats.org/officeDocument/2006/relationships/image" Target="../media/image14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40.png"/><Relationship Id="rId4" Type="http://schemas.openxmlformats.org/officeDocument/2006/relationships/image" Target="../media/image130.png"/><Relationship Id="rId9" Type="http://schemas.openxmlformats.org/officeDocument/2006/relationships/image" Target="../media/image131.png"/><Relationship Id="rId5" Type="http://schemas.openxmlformats.org/officeDocument/2006/relationships/image" Target="../media/image35.png"/><Relationship Id="rId6" Type="http://schemas.openxmlformats.org/officeDocument/2006/relationships/image" Target="../media/image135.png"/><Relationship Id="rId7" Type="http://schemas.openxmlformats.org/officeDocument/2006/relationships/image" Target="../media/image62.jpg"/><Relationship Id="rId8" Type="http://schemas.openxmlformats.org/officeDocument/2006/relationships/image" Target="../media/image67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32.jpg"/><Relationship Id="rId4" Type="http://schemas.openxmlformats.org/officeDocument/2006/relationships/image" Target="../media/image138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42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43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4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41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44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50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52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58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45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47.jpg"/><Relationship Id="rId4" Type="http://schemas.openxmlformats.org/officeDocument/2006/relationships/hyperlink" Target="https://papers.ssrn.com/sol3/papers.cfm?abstract_id=2158996" TargetMode="External"/><Relationship Id="rId5" Type="http://schemas.openxmlformats.org/officeDocument/2006/relationships/image" Target="../media/image177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51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48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5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94.png"/><Relationship Id="rId5" Type="http://schemas.openxmlformats.org/officeDocument/2006/relationships/image" Target="../media/image22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54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55.png"/><Relationship Id="rId4" Type="http://schemas.openxmlformats.org/officeDocument/2006/relationships/image" Target="../media/image157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76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61.jpg"/><Relationship Id="rId4" Type="http://schemas.openxmlformats.org/officeDocument/2006/relationships/image" Target="../media/image168.png"/><Relationship Id="rId5" Type="http://schemas.openxmlformats.org/officeDocument/2006/relationships/image" Target="../media/image174.png"/><Relationship Id="rId6" Type="http://schemas.openxmlformats.org/officeDocument/2006/relationships/image" Target="../media/image173.jpg"/><Relationship Id="rId7" Type="http://schemas.openxmlformats.org/officeDocument/2006/relationships/image" Target="../media/image167.jp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66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65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39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84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84.jpg"/><Relationship Id="rId4" Type="http://schemas.openxmlformats.org/officeDocument/2006/relationships/image" Target="../media/image16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jpg"/><Relationship Id="rId4" Type="http://schemas.openxmlformats.org/officeDocument/2006/relationships/image" Target="../media/image24.png"/><Relationship Id="rId5" Type="http://schemas.openxmlformats.org/officeDocument/2006/relationships/hyperlink" Target="https://www.youtube.com/watch?v=TWWsW1w-BVo" TargetMode="External"/><Relationship Id="rId6" Type="http://schemas.openxmlformats.org/officeDocument/2006/relationships/image" Target="../media/image17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84.jpg"/><Relationship Id="rId4" Type="http://schemas.openxmlformats.org/officeDocument/2006/relationships/image" Target="../media/image101.png"/><Relationship Id="rId5" Type="http://schemas.openxmlformats.org/officeDocument/2006/relationships/image" Target="../media/image169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84.jpg"/><Relationship Id="rId4" Type="http://schemas.openxmlformats.org/officeDocument/2006/relationships/image" Target="../media/image101.png"/><Relationship Id="rId5" Type="http://schemas.openxmlformats.org/officeDocument/2006/relationships/image" Target="../media/image169.jp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84.jpg"/><Relationship Id="rId4" Type="http://schemas.openxmlformats.org/officeDocument/2006/relationships/image" Target="../media/image180.png"/><Relationship Id="rId5" Type="http://schemas.openxmlformats.org/officeDocument/2006/relationships/image" Target="../media/image181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84.jp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84.jp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39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79.jp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83.jp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7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23.jpg"/><Relationship Id="rId6" Type="http://schemas.openxmlformats.org/officeDocument/2006/relationships/image" Target="../media/image18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82.jp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85.jp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7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597150" y="3009900"/>
            <a:ext cx="12195300" cy="18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70100" lvl="0" marL="2082800" marR="508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Biais et discrimination algorithmique</a:t>
            </a:r>
            <a:endParaRPr sz="6000"/>
          </a:p>
        </p:txBody>
      </p:sp>
      <p:sp>
        <p:nvSpPr>
          <p:cNvPr id="46" name="Google Shape;46;p7"/>
          <p:cNvSpPr txBox="1"/>
          <p:nvPr/>
        </p:nvSpPr>
        <p:spPr>
          <a:xfrm>
            <a:off x="2866375" y="5054600"/>
            <a:ext cx="80181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</a:rPr>
              <a:t>IFT6758 - Sciences des données</a:t>
            </a:r>
            <a:endParaRPr b="0" i="0" sz="3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/>
        </p:nvSpPr>
        <p:spPr>
          <a:xfrm>
            <a:off x="520700" y="6921500"/>
            <a:ext cx="4227830" cy="848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19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Sources: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92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Tutoriel d'Emre Kiciman les biais des données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1349300" y="1003300"/>
            <a:ext cx="11411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Pourquoi devrions-nous nous soucier de l'équité?</a:t>
            </a:r>
            <a:endParaRPr/>
          </a:p>
        </p:txBody>
      </p:sp>
      <p:sp>
        <p:nvSpPr>
          <p:cNvPr id="168" name="Google Shape;168;p16"/>
          <p:cNvSpPr txBox="1"/>
          <p:nvPr/>
        </p:nvSpPr>
        <p:spPr>
          <a:xfrm>
            <a:off x="1016000" y="1968884"/>
            <a:ext cx="11582400" cy="6742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900" u="sng">
                <a:solidFill>
                  <a:schemeClr val="dk1"/>
                </a:solidFill>
              </a:rPr>
              <a:t>À court terme :</a:t>
            </a:r>
            <a:r>
              <a:rPr lang="en-US" sz="2900">
                <a:solidFill>
                  <a:schemeClr val="dk1"/>
                </a:solidFill>
              </a:rPr>
              <a:t> nous vivons dans une technocratie, les concepteurs d'IA </a:t>
            </a:r>
            <a:r>
              <a:rPr lang="en-US" sz="2900">
                <a:solidFill>
                  <a:schemeClr val="dk1"/>
                </a:solidFill>
              </a:rPr>
              <a:t>dictent</a:t>
            </a:r>
            <a:r>
              <a:rPr lang="en-US" sz="2900">
                <a:solidFill>
                  <a:schemeClr val="dk1"/>
                </a:solidFill>
              </a:rPr>
              <a:t> notre avenir civique </a:t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Latanya Sweeney :</a:t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br>
              <a:rPr lang="en-US" sz="2900">
                <a:solidFill>
                  <a:schemeClr val="dk1"/>
                </a:solidFill>
              </a:rPr>
            </a:b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900" u="sng">
                <a:solidFill>
                  <a:schemeClr val="dk1"/>
                </a:solidFill>
              </a:rPr>
              <a:t>Long terme :</a:t>
            </a:r>
            <a:r>
              <a:rPr lang="en-US" sz="2900">
                <a:solidFill>
                  <a:schemeClr val="dk1"/>
                </a:solidFill>
              </a:rPr>
              <a:t> De même, comme pour les voitures, pour éviter les dommages, des réglementations peuvent être introduites : </a:t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Moshe Y. Vardi :</a:t>
            </a:r>
            <a:endParaRPr sz="29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169" name="Google Shape;169;p1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dix</a:t>
            </a:r>
            <a:endParaRPr/>
          </a:p>
        </p:txBody>
      </p:sp>
      <p:pic>
        <p:nvPicPr>
          <p:cNvPr id="170" name="Google Shape;170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9512" y="2870800"/>
            <a:ext cx="4885054" cy="2422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03825" y="6646875"/>
            <a:ext cx="5619626" cy="29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/>
          <p:nvPr>
            <p:ph type="title"/>
          </p:nvPr>
        </p:nvSpPr>
        <p:spPr>
          <a:xfrm>
            <a:off x="2235200" y="1003300"/>
            <a:ext cx="853376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Pourquoi devrions-nous nous soucier de l'équité?</a:t>
            </a:r>
            <a:endParaRPr/>
          </a:p>
        </p:txBody>
      </p:sp>
      <p:sp>
        <p:nvSpPr>
          <p:cNvPr id="177" name="Google Shape;177;p17"/>
          <p:cNvSpPr txBox="1"/>
          <p:nvPr/>
        </p:nvSpPr>
        <p:spPr>
          <a:xfrm>
            <a:off x="2730500" y="2209800"/>
            <a:ext cx="7538720" cy="543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EE230C"/>
                </a:solidFill>
              </a:rPr>
              <a:t>Pour répondre à la loi contre la discrimination !</a:t>
            </a:r>
            <a:endParaRPr sz="3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17"/>
          <p:cNvGrpSpPr/>
          <p:nvPr/>
        </p:nvGrpSpPr>
        <p:grpSpPr>
          <a:xfrm>
            <a:off x="10385290" y="6415142"/>
            <a:ext cx="992167" cy="1842893"/>
            <a:chOff x="10385290" y="6415142"/>
            <a:chExt cx="992167" cy="1842893"/>
          </a:xfrm>
        </p:grpSpPr>
        <p:pic>
          <p:nvPicPr>
            <p:cNvPr id="179" name="Google Shape;179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385290" y="7487330"/>
              <a:ext cx="650906" cy="770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77439" y="6415142"/>
              <a:ext cx="900018" cy="104924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1" name="Google Shape;181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50272" y="7704853"/>
            <a:ext cx="897188" cy="893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057231" y="7827343"/>
            <a:ext cx="996036" cy="89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17163" y="6579412"/>
            <a:ext cx="963405" cy="999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082690" y="6506685"/>
            <a:ext cx="1144289" cy="96120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7"/>
          <p:cNvSpPr txBox="1"/>
          <p:nvPr/>
        </p:nvSpPr>
        <p:spPr>
          <a:xfrm>
            <a:off x="596900" y="3898900"/>
            <a:ext cx="5655310" cy="2669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Race </a:t>
            </a:r>
            <a:r>
              <a:rPr lang="en-US" sz="1600">
                <a:solidFill>
                  <a:schemeClr val="dk1"/>
                </a:solidFill>
              </a:rPr>
              <a:t>(loi sur les droits civils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Couleur</a:t>
            </a:r>
            <a:r>
              <a:rPr lang="en-US" sz="1600">
                <a:solidFill>
                  <a:schemeClr val="dk1"/>
                </a:solidFill>
              </a:rPr>
              <a:t> (Civil Rights Act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Sexe</a:t>
            </a:r>
            <a:r>
              <a:rPr lang="en-US" sz="1600">
                <a:solidFill>
                  <a:schemeClr val="dk1"/>
                </a:solidFill>
              </a:rPr>
              <a:t> (Loi sur l'égalité de rémunération de 1963 ; Loi sur les droits civils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Religion</a:t>
            </a:r>
            <a:r>
              <a:rPr lang="en-US" sz="1600">
                <a:solidFill>
                  <a:schemeClr val="dk1"/>
                </a:solidFill>
              </a:rPr>
              <a:t> (loi sur les droits civils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Origine nationale</a:t>
            </a:r>
            <a:r>
              <a:rPr lang="en-US" sz="1600">
                <a:solidFill>
                  <a:schemeClr val="dk1"/>
                </a:solidFill>
              </a:rPr>
              <a:t> (Civil Rights Act de 1964) Citoyenneté (Immigration Reform and Control Act) Âge (Age Discrimination in Employment Act de 1967) Grossesse (Pregnancy Discrimination Act)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Statut familial</a:t>
            </a:r>
            <a:r>
              <a:rPr lang="en-US" sz="1600">
                <a:solidFill>
                  <a:schemeClr val="dk1"/>
                </a:solidFill>
              </a:rPr>
              <a:t> (loi sur les droits civils de 1968)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15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Statut d'invalidité</a:t>
            </a:r>
            <a:r>
              <a:rPr lang="en-US" sz="1600">
                <a:solidFill>
                  <a:schemeClr val="dk1"/>
                </a:solidFill>
              </a:rPr>
              <a:t> (Rehabilitation Act de 1973; Americans with Disabilities Act de 1990)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86" name="Google Shape;186;p17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</a:t>
            </a:r>
            <a:endParaRPr/>
          </a:p>
        </p:txBody>
      </p:sp>
      <p:sp>
        <p:nvSpPr>
          <p:cNvPr id="187" name="Google Shape;187;p17"/>
          <p:cNvSpPr txBox="1"/>
          <p:nvPr/>
        </p:nvSpPr>
        <p:spPr>
          <a:xfrm>
            <a:off x="596900" y="7314575"/>
            <a:ext cx="56553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475">
            <a:noAutofit/>
          </a:bodyPr>
          <a:lstStyle/>
          <a:p>
            <a:pPr indent="0" lvl="0" marL="12700" marR="5080" rtl="0" algn="just">
              <a:lnSpc>
                <a:spcPct val="95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Statut d'ancien combattant</a:t>
            </a:r>
            <a:r>
              <a:rPr lang="en-US" sz="1600">
                <a:solidFill>
                  <a:schemeClr val="dk1"/>
                </a:solidFill>
              </a:rPr>
              <a:t> (loi de 1974 sur l'aide au réajustement des anciens combattants de l'ère vietnamienne ; loi sur les droits à l'emploi et au réemploi des services en uniforme ); 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just">
              <a:lnSpc>
                <a:spcPct val="95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6629400" y="3898900"/>
            <a:ext cx="5822950" cy="2377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Crédit</a:t>
            </a:r>
            <a:r>
              <a:rPr lang="en-US" sz="1600">
                <a:solidFill>
                  <a:schemeClr val="dk1"/>
                </a:solidFill>
              </a:rPr>
              <a:t> (Loi sur l'égalité des chances en matière de crédit)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Éducation</a:t>
            </a:r>
            <a:r>
              <a:rPr lang="en-US" sz="1600">
                <a:solidFill>
                  <a:schemeClr val="dk1"/>
                </a:solidFill>
              </a:rPr>
              <a:t> (loi sur les droits civils de 1964 ; amendements sur l'éducation de 1972)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Emploi</a:t>
            </a:r>
            <a:r>
              <a:rPr lang="en-US" sz="1600">
                <a:solidFill>
                  <a:schemeClr val="dk1"/>
                </a:solidFill>
              </a:rPr>
              <a:t> (Loi sur les droits civils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Logement</a:t>
            </a:r>
            <a:r>
              <a:rPr lang="en-US" sz="1600">
                <a:solidFill>
                  <a:schemeClr val="dk1"/>
                </a:solidFill>
              </a:rPr>
              <a:t> (Loi sur le logement équitable)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Hébergement public</a:t>
            </a:r>
            <a:r>
              <a:rPr lang="en-US" sz="1600">
                <a:solidFill>
                  <a:schemeClr val="dk1"/>
                </a:solidFill>
              </a:rPr>
              <a:t> (Civil Rights Act de 1964)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S'étend au marketing et à la publicité ; pas limité à la décision finale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Cette liste met de côté un réseau complexe de lois qui réglemente le gouvernement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6670281" y="3329200"/>
            <a:ext cx="4201200" cy="436800"/>
          </a:xfrm>
          <a:prstGeom prst="rect">
            <a:avLst/>
          </a:prstGeom>
          <a:solidFill>
            <a:srgbClr val="61D836"/>
          </a:solidFill>
          <a:ln>
            <a:noFill/>
          </a:ln>
        </p:spPr>
        <p:txBody>
          <a:bodyPr anchorCtr="0" anchor="t" bIns="0" lIns="0" spcFirstLastPara="1" rIns="0" wrap="square" tIns="48875">
            <a:noAutofit/>
          </a:bodyPr>
          <a:lstStyle/>
          <a:p>
            <a:pPr indent="0" lvl="0" marL="60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Domaines réglementés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511739" y="3329188"/>
            <a:ext cx="5069205" cy="436880"/>
          </a:xfrm>
          <a:prstGeom prst="rect">
            <a:avLst/>
          </a:prstGeom>
          <a:solidFill>
            <a:srgbClr val="61D836"/>
          </a:solidFill>
          <a:ln>
            <a:noFill/>
          </a:ln>
        </p:spPr>
        <p:txBody>
          <a:bodyPr anchorCtr="0" anchor="t" bIns="0" lIns="0" spcFirstLastPara="1" rIns="0" wrap="square" tIns="48875">
            <a:noAutofit/>
          </a:bodyPr>
          <a:lstStyle/>
          <a:p>
            <a:pPr indent="0" lvl="0" marL="5968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« Classes protégées » légalement reconnues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 txBox="1"/>
          <p:nvPr>
            <p:ph type="title"/>
          </p:nvPr>
        </p:nvSpPr>
        <p:spPr>
          <a:xfrm>
            <a:off x="3225800" y="1003300"/>
            <a:ext cx="6547484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Reproduire la discrimination</a:t>
            </a:r>
            <a:endParaRPr/>
          </a:p>
        </p:txBody>
      </p:sp>
      <p:sp>
        <p:nvSpPr>
          <p:cNvPr id="196" name="Google Shape;196;p18"/>
          <p:cNvSpPr txBox="1"/>
          <p:nvPr/>
        </p:nvSpPr>
        <p:spPr>
          <a:xfrm>
            <a:off x="990600" y="2524125"/>
            <a:ext cx="186690" cy="1492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1435100" y="2616200"/>
            <a:ext cx="890524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Certaines personnes ont été historiquement discriminées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1435100" y="3530600"/>
            <a:ext cx="948817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 système décisionnel apprend de ces décisions injustes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88200" y="4584120"/>
            <a:ext cx="2374521" cy="237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17641" y="4812108"/>
            <a:ext cx="1918544" cy="191854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 txBox="1"/>
          <p:nvPr/>
        </p:nvSpPr>
        <p:spPr>
          <a:xfrm>
            <a:off x="2552700" y="7124700"/>
            <a:ext cx="22920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75">
            <a:noAutofit/>
          </a:bodyPr>
          <a:lstStyle/>
          <a:p>
            <a:pPr indent="-431800" lvl="0" marL="444500" marR="5080" rtl="0" algn="l">
              <a:lnSpc>
                <a:spcPct val="101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Dossiers de décisions injustes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/>
          <p:nvPr/>
        </p:nvSpPr>
        <p:spPr>
          <a:xfrm>
            <a:off x="5316298" y="5211097"/>
            <a:ext cx="991869" cy="1120775"/>
          </a:xfrm>
          <a:custGeom>
            <a:rect b="b" l="l" r="r" t="t"/>
            <a:pathLst>
              <a:path extrusionOk="0" h="1120775" w="991870">
                <a:moveTo>
                  <a:pt x="465565" y="0"/>
                </a:moveTo>
                <a:lnTo>
                  <a:pt x="465565" y="397762"/>
                </a:lnTo>
                <a:lnTo>
                  <a:pt x="0" y="397762"/>
                </a:lnTo>
                <a:lnTo>
                  <a:pt x="0" y="722805"/>
                </a:lnTo>
                <a:lnTo>
                  <a:pt x="465565" y="722805"/>
                </a:lnTo>
                <a:lnTo>
                  <a:pt x="465565" y="1120567"/>
                </a:lnTo>
                <a:lnTo>
                  <a:pt x="991788" y="560284"/>
                </a:lnTo>
                <a:lnTo>
                  <a:pt x="4655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8"/>
          <p:cNvSpPr txBox="1"/>
          <p:nvPr/>
        </p:nvSpPr>
        <p:spPr>
          <a:xfrm>
            <a:off x="7467600" y="7124700"/>
            <a:ext cx="30699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75">
            <a:noAutofit/>
          </a:bodyPr>
          <a:lstStyle/>
          <a:p>
            <a:pPr indent="-622300" lvl="0" marL="635000" marR="5080" rtl="0" algn="l">
              <a:lnSpc>
                <a:spcPct val="101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Apprend à prendre des décisions injustes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title"/>
          </p:nvPr>
        </p:nvSpPr>
        <p:spPr>
          <a:xfrm>
            <a:off x="771025" y="1003300"/>
            <a:ext cx="115911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Discrimination due à des données déséquilibrées</a:t>
            </a:r>
            <a:endParaRPr/>
          </a:p>
        </p:txBody>
      </p:sp>
      <p:grpSp>
        <p:nvGrpSpPr>
          <p:cNvPr id="210" name="Google Shape;210;p19"/>
          <p:cNvGrpSpPr/>
          <p:nvPr/>
        </p:nvGrpSpPr>
        <p:grpSpPr>
          <a:xfrm>
            <a:off x="449554" y="1964481"/>
            <a:ext cx="11971655" cy="7039819"/>
            <a:chOff x="449554" y="1964481"/>
            <a:chExt cx="11971655" cy="7039819"/>
          </a:xfrm>
        </p:grpSpPr>
        <p:pic>
          <p:nvPicPr>
            <p:cNvPr id="211" name="Google Shape;211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71650" y="1964481"/>
              <a:ext cx="10045700" cy="6534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19"/>
            <p:cNvSpPr/>
            <p:nvPr/>
          </p:nvSpPr>
          <p:spPr>
            <a:xfrm>
              <a:off x="449554" y="7734300"/>
              <a:ext cx="11971655" cy="1270000"/>
            </a:xfrm>
            <a:custGeom>
              <a:rect b="b" l="l" r="r" t="t"/>
              <a:pathLst>
                <a:path extrusionOk="0" h="1270000" w="11971655">
                  <a:moveTo>
                    <a:pt x="5011585" y="175425"/>
                  </a:moveTo>
                  <a:lnTo>
                    <a:pt x="0" y="175425"/>
                  </a:lnTo>
                  <a:lnTo>
                    <a:pt x="0" y="1094587"/>
                  </a:lnTo>
                  <a:lnTo>
                    <a:pt x="5011585" y="1094587"/>
                  </a:lnTo>
                  <a:lnTo>
                    <a:pt x="5011585" y="175425"/>
                  </a:lnTo>
                  <a:close/>
                </a:path>
                <a:path extrusionOk="0" h="1270000" w="11971655">
                  <a:moveTo>
                    <a:pt x="11971185" y="0"/>
                  </a:moveTo>
                  <a:lnTo>
                    <a:pt x="6959600" y="0"/>
                  </a:lnTo>
                  <a:lnTo>
                    <a:pt x="6959600" y="1270000"/>
                  </a:lnTo>
                  <a:lnTo>
                    <a:pt x="11971185" y="1270000"/>
                  </a:lnTo>
                  <a:lnTo>
                    <a:pt x="11971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19"/>
          <p:cNvSpPr txBox="1"/>
          <p:nvPr/>
        </p:nvSpPr>
        <p:spPr>
          <a:xfrm>
            <a:off x="480700" y="5016975"/>
            <a:ext cx="11808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Calibri"/>
                <a:ea typeface="Calibri"/>
                <a:cs typeface="Calibri"/>
                <a:sym typeface="Calibri"/>
              </a:rPr>
              <a:t>"choix plus sûr''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9"/>
          <p:cNvSpPr txBox="1"/>
          <p:nvPr/>
        </p:nvSpPr>
        <p:spPr>
          <a:xfrm>
            <a:off x="10848700" y="5065150"/>
            <a:ext cx="15135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Calibri"/>
                <a:ea typeface="Calibri"/>
                <a:cs typeface="Calibri"/>
                <a:sym typeface="Calibri"/>
              </a:rPr>
              <a:t>"choix plus risqué''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/>
          <p:nvPr>
            <p:ph type="title"/>
          </p:nvPr>
        </p:nvSpPr>
        <p:spPr>
          <a:xfrm>
            <a:off x="1828800" y="1003300"/>
            <a:ext cx="935101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Discrimination due à des attributs manquants</a:t>
            </a:r>
            <a:endParaRPr/>
          </a:p>
        </p:txBody>
      </p:sp>
      <p:pic>
        <p:nvPicPr>
          <p:cNvPr id="220" name="Google Shape;22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8273" y="2489051"/>
            <a:ext cx="10210800" cy="579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925600" y="838200"/>
            <a:ext cx="11025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 haut taux de bonne réponses </a:t>
            </a:r>
            <a:r>
              <a:rPr lang="en-US"/>
              <a:t>ne suffit pas</a:t>
            </a:r>
            <a:endParaRPr/>
          </a:p>
        </p:txBody>
      </p:sp>
      <p:sp>
        <p:nvSpPr>
          <p:cNvPr id="226" name="Google Shape;226;p21"/>
          <p:cNvSpPr txBox="1"/>
          <p:nvPr/>
        </p:nvSpPr>
        <p:spPr>
          <a:xfrm>
            <a:off x="1460500" y="4368800"/>
            <a:ext cx="1261745" cy="112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just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Né et élevé au Canada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1"/>
          <p:cNvSpPr txBox="1"/>
          <p:nvPr/>
        </p:nvSpPr>
        <p:spPr>
          <a:xfrm>
            <a:off x="1460500" y="6794500"/>
            <a:ext cx="1701164" cy="112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A émigré au Canada au cours des dernières années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3606800" y="4521200"/>
            <a:ext cx="4425315" cy="112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52400" lvl="0" marL="12700" marR="69786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>
                <a:solidFill>
                  <a:schemeClr val="dk1"/>
                </a:solidFill>
              </a:rPr>
              <a:t>les données les décrivent avec précision</a:t>
            </a:r>
            <a:endParaRPr sz="2400">
              <a:solidFill>
                <a:schemeClr val="dk1"/>
              </a:solidFill>
            </a:endParaRPr>
          </a:p>
          <a:p>
            <a:pPr indent="-152400" lvl="0" marL="12700" marR="69786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>
                <a:solidFill>
                  <a:schemeClr val="dk1"/>
                </a:solidFill>
              </a:rPr>
              <a:t>Bonnes prédictions (95 % de bonnes réponses)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29" name="Google Shape;229;p21"/>
          <p:cNvSpPr txBox="1"/>
          <p:nvPr/>
        </p:nvSpPr>
        <p:spPr>
          <a:xfrm>
            <a:off x="3619500" y="6908800"/>
            <a:ext cx="3867150" cy="112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52400" lvl="0" marL="12700" marR="69786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>
                <a:solidFill>
                  <a:schemeClr val="dk1"/>
                </a:solidFill>
              </a:rPr>
              <a:t>les données les décrivent mal</a:t>
            </a:r>
            <a:endParaRPr sz="2400">
              <a:solidFill>
                <a:schemeClr val="dk1"/>
              </a:solidFill>
            </a:endParaRPr>
          </a:p>
          <a:p>
            <a:pPr indent="-152400" lvl="0" marL="12700" marR="69786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>
                <a:solidFill>
                  <a:schemeClr val="dk1"/>
                </a:solidFill>
              </a:rPr>
              <a:t>mauvaises prédictions (50 % de bonnes réponses)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3251200" y="3556000"/>
            <a:ext cx="502412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Une situation hypothétique (extrême):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1"/>
          <p:cNvSpPr txBox="1"/>
          <p:nvPr/>
        </p:nvSpPr>
        <p:spPr>
          <a:xfrm>
            <a:off x="508000" y="5740400"/>
            <a:ext cx="24638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</a:rPr>
              <a:t>90% de la population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558800" y="8305800"/>
            <a:ext cx="24638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</a:rPr>
              <a:t>10% de la population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8051800" y="6045200"/>
            <a:ext cx="432244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3333"/>
                </a:solidFill>
              </a:rPr>
              <a:t>Le modèle a 90 % de bonnes réponses!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787" y="4286898"/>
            <a:ext cx="603977" cy="11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8511" y="6805036"/>
            <a:ext cx="617330" cy="11331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1"/>
          <p:cNvSpPr/>
          <p:nvPr/>
        </p:nvSpPr>
        <p:spPr>
          <a:xfrm>
            <a:off x="6587128" y="2383237"/>
            <a:ext cx="634365" cy="429259"/>
          </a:xfrm>
          <a:custGeom>
            <a:rect b="b" l="l" r="r" t="t"/>
            <a:pathLst>
              <a:path extrusionOk="0" h="429260" w="634365">
                <a:moveTo>
                  <a:pt x="297774" y="0"/>
                </a:moveTo>
                <a:lnTo>
                  <a:pt x="297774" y="152345"/>
                </a:lnTo>
                <a:lnTo>
                  <a:pt x="0" y="152345"/>
                </a:lnTo>
                <a:lnTo>
                  <a:pt x="0" y="276838"/>
                </a:lnTo>
                <a:lnTo>
                  <a:pt x="297774" y="276838"/>
                </a:lnTo>
                <a:lnTo>
                  <a:pt x="297774" y="429183"/>
                </a:lnTo>
                <a:lnTo>
                  <a:pt x="634339" y="214591"/>
                </a:lnTo>
                <a:lnTo>
                  <a:pt x="29777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79050" y="2168444"/>
            <a:ext cx="858769" cy="85876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1"/>
          <p:cNvSpPr/>
          <p:nvPr/>
        </p:nvSpPr>
        <p:spPr>
          <a:xfrm>
            <a:off x="4289583" y="2383237"/>
            <a:ext cx="634365" cy="429259"/>
          </a:xfrm>
          <a:custGeom>
            <a:rect b="b" l="l" r="r" t="t"/>
            <a:pathLst>
              <a:path extrusionOk="0" h="429260" w="634364">
                <a:moveTo>
                  <a:pt x="297773" y="0"/>
                </a:moveTo>
                <a:lnTo>
                  <a:pt x="297773" y="152345"/>
                </a:lnTo>
                <a:lnTo>
                  <a:pt x="0" y="152345"/>
                </a:lnTo>
                <a:lnTo>
                  <a:pt x="0" y="276838"/>
                </a:lnTo>
                <a:lnTo>
                  <a:pt x="297773" y="276838"/>
                </a:lnTo>
                <a:lnTo>
                  <a:pt x="297773" y="429183"/>
                </a:lnTo>
                <a:lnTo>
                  <a:pt x="634338" y="214591"/>
                </a:lnTo>
                <a:lnTo>
                  <a:pt x="2977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75683" y="1899271"/>
            <a:ext cx="1397119" cy="1397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35791" y="2106695"/>
            <a:ext cx="2189862" cy="9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1"/>
          <p:cNvSpPr txBox="1"/>
          <p:nvPr/>
        </p:nvSpPr>
        <p:spPr>
          <a:xfrm>
            <a:off x="6375400" y="9315805"/>
            <a:ext cx="251460" cy="290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163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 txBox="1"/>
          <p:nvPr>
            <p:ph type="title"/>
          </p:nvPr>
        </p:nvSpPr>
        <p:spPr>
          <a:xfrm>
            <a:off x="4775200" y="1003300"/>
            <a:ext cx="4554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dans le ML</a:t>
            </a:r>
            <a:endParaRPr/>
          </a:p>
        </p:txBody>
      </p:sp>
      <p:pic>
        <p:nvPicPr>
          <p:cNvPr id="247" name="Google Shape;2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3866" y="5010031"/>
            <a:ext cx="6437146" cy="36926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2"/>
          <p:cNvGrpSpPr/>
          <p:nvPr/>
        </p:nvGrpSpPr>
        <p:grpSpPr>
          <a:xfrm>
            <a:off x="5739164" y="2605727"/>
            <a:ext cx="2360930" cy="1944870"/>
            <a:chOff x="5739164" y="2605727"/>
            <a:chExt cx="2360930" cy="1944870"/>
          </a:xfrm>
        </p:grpSpPr>
        <p:pic>
          <p:nvPicPr>
            <p:cNvPr id="249" name="Google Shape;249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40951" y="2605727"/>
              <a:ext cx="2357320" cy="15686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Google Shape;250;p22"/>
            <p:cNvSpPr/>
            <p:nvPr/>
          </p:nvSpPr>
          <p:spPr>
            <a:xfrm>
              <a:off x="5740951" y="2605727"/>
              <a:ext cx="2357755" cy="1569085"/>
            </a:xfrm>
            <a:custGeom>
              <a:rect b="b" l="l" r="r" t="t"/>
              <a:pathLst>
                <a:path extrusionOk="0" h="1569085" w="2357754">
                  <a:moveTo>
                    <a:pt x="0" y="0"/>
                  </a:moveTo>
                  <a:lnTo>
                    <a:pt x="2357320" y="0"/>
                  </a:lnTo>
                  <a:lnTo>
                    <a:pt x="2357320" y="1568690"/>
                  </a:lnTo>
                  <a:lnTo>
                    <a:pt x="0" y="156869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1" name="Google Shape;251;p2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739164" y="3885118"/>
              <a:ext cx="2360894" cy="6654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p22"/>
            <p:cNvSpPr/>
            <p:nvPr/>
          </p:nvSpPr>
          <p:spPr>
            <a:xfrm>
              <a:off x="5739164" y="3885117"/>
              <a:ext cx="2360930" cy="665480"/>
            </a:xfrm>
            <a:custGeom>
              <a:rect b="b" l="l" r="r" t="t"/>
              <a:pathLst>
                <a:path extrusionOk="0" h="665479" w="2360929">
                  <a:moveTo>
                    <a:pt x="0" y="0"/>
                  </a:moveTo>
                  <a:lnTo>
                    <a:pt x="2360894" y="0"/>
                  </a:lnTo>
                  <a:lnTo>
                    <a:pt x="2360894" y="665436"/>
                  </a:lnTo>
                  <a:lnTo>
                    <a:pt x="0" y="66543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22"/>
          <p:cNvGrpSpPr/>
          <p:nvPr/>
        </p:nvGrpSpPr>
        <p:grpSpPr>
          <a:xfrm>
            <a:off x="628481" y="2605727"/>
            <a:ext cx="2986405" cy="2140585"/>
            <a:chOff x="628481" y="2605727"/>
            <a:chExt cx="2986405" cy="2140585"/>
          </a:xfrm>
        </p:grpSpPr>
        <p:pic>
          <p:nvPicPr>
            <p:cNvPr id="254" name="Google Shape;254;p2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28481" y="2667936"/>
              <a:ext cx="2986026" cy="20186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5" name="Google Shape;255;p22"/>
            <p:cNvSpPr/>
            <p:nvPr/>
          </p:nvSpPr>
          <p:spPr>
            <a:xfrm>
              <a:off x="628481" y="2605727"/>
              <a:ext cx="2986405" cy="2140585"/>
            </a:xfrm>
            <a:custGeom>
              <a:rect b="b" l="l" r="r" t="t"/>
              <a:pathLst>
                <a:path extrusionOk="0" h="2140585" w="2986404">
                  <a:moveTo>
                    <a:pt x="0" y="0"/>
                  </a:moveTo>
                  <a:lnTo>
                    <a:pt x="2986026" y="0"/>
                  </a:lnTo>
                  <a:lnTo>
                    <a:pt x="2986026" y="2139985"/>
                  </a:lnTo>
                  <a:lnTo>
                    <a:pt x="0" y="213998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22"/>
          <p:cNvGrpSpPr/>
          <p:nvPr/>
        </p:nvGrpSpPr>
        <p:grpSpPr>
          <a:xfrm>
            <a:off x="3826111" y="2371603"/>
            <a:ext cx="1701800" cy="2179320"/>
            <a:chOff x="3826111" y="2371603"/>
            <a:chExt cx="1701800" cy="2179320"/>
          </a:xfrm>
        </p:grpSpPr>
        <p:pic>
          <p:nvPicPr>
            <p:cNvPr id="257" name="Google Shape;257;p2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902950" y="2448442"/>
              <a:ext cx="1591676" cy="20527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8" name="Google Shape;258;p22"/>
            <p:cNvSpPr/>
            <p:nvPr/>
          </p:nvSpPr>
          <p:spPr>
            <a:xfrm>
              <a:off x="3826111" y="2371603"/>
              <a:ext cx="1701800" cy="2179320"/>
            </a:xfrm>
            <a:custGeom>
              <a:rect b="b" l="l" r="r" t="t"/>
              <a:pathLst>
                <a:path extrusionOk="0" h="2179320" w="1701800">
                  <a:moveTo>
                    <a:pt x="0" y="0"/>
                  </a:moveTo>
                  <a:lnTo>
                    <a:pt x="1701446" y="0"/>
                  </a:lnTo>
                  <a:lnTo>
                    <a:pt x="1701446" y="2178950"/>
                  </a:lnTo>
                  <a:lnTo>
                    <a:pt x="0" y="217895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126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22"/>
          <p:cNvSpPr txBox="1"/>
          <p:nvPr/>
        </p:nvSpPr>
        <p:spPr>
          <a:xfrm>
            <a:off x="1765300" y="2095500"/>
            <a:ext cx="70358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2014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2"/>
          <p:cNvSpPr txBox="1"/>
          <p:nvPr/>
        </p:nvSpPr>
        <p:spPr>
          <a:xfrm>
            <a:off x="4457700" y="1930400"/>
            <a:ext cx="281178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2015 2016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2"/>
          <p:cNvSpPr txBox="1"/>
          <p:nvPr/>
        </p:nvSpPr>
        <p:spPr>
          <a:xfrm>
            <a:off x="9245600" y="1930400"/>
            <a:ext cx="70358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2017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2" name="Google Shape;262;p22"/>
          <p:cNvGrpSpPr/>
          <p:nvPr/>
        </p:nvGrpSpPr>
        <p:grpSpPr>
          <a:xfrm>
            <a:off x="8316423" y="2503402"/>
            <a:ext cx="2645410" cy="2149476"/>
            <a:chOff x="8316423" y="2503402"/>
            <a:chExt cx="2645410" cy="2149476"/>
          </a:xfrm>
        </p:grpSpPr>
        <p:pic>
          <p:nvPicPr>
            <p:cNvPr id="263" name="Google Shape;263;p2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8316423" y="2503402"/>
              <a:ext cx="2645172" cy="2149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4" name="Google Shape;264;p22"/>
            <p:cNvSpPr/>
            <p:nvPr/>
          </p:nvSpPr>
          <p:spPr>
            <a:xfrm>
              <a:off x="8316423" y="2503402"/>
              <a:ext cx="2645410" cy="2149475"/>
            </a:xfrm>
            <a:custGeom>
              <a:rect b="b" l="l" r="r" t="t"/>
              <a:pathLst>
                <a:path extrusionOk="0" h="2149475" w="2645409">
                  <a:moveTo>
                    <a:pt x="0" y="0"/>
                  </a:moveTo>
                  <a:lnTo>
                    <a:pt x="2645172" y="0"/>
                  </a:lnTo>
                  <a:lnTo>
                    <a:pt x="2645172" y="2149476"/>
                  </a:lnTo>
                  <a:lnTo>
                    <a:pt x="0" y="214947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22"/>
          <p:cNvSpPr txBox="1"/>
          <p:nvPr/>
        </p:nvSpPr>
        <p:spPr>
          <a:xfrm>
            <a:off x="11645900" y="33782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4775200" y="1003300"/>
            <a:ext cx="5325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dans le ML</a:t>
            </a:r>
            <a:endParaRPr/>
          </a:p>
        </p:txBody>
      </p:sp>
      <p:pic>
        <p:nvPicPr>
          <p:cNvPr id="272" name="Google Shape;27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6401" y="2030506"/>
            <a:ext cx="6437146" cy="3692627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3"/>
          <p:cNvSpPr txBox="1"/>
          <p:nvPr/>
        </p:nvSpPr>
        <p:spPr>
          <a:xfrm>
            <a:off x="241300" y="6032500"/>
            <a:ext cx="12693015" cy="2758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"Ce qui est </a:t>
            </a:r>
            <a:r>
              <a:rPr i="1" lang="en-US" sz="2500">
                <a:solidFill>
                  <a:schemeClr val="dk1"/>
                </a:solidFill>
              </a:rPr>
              <a:t>juste</a:t>
            </a:r>
            <a:r>
              <a:rPr lang="en-US" sz="2500">
                <a:solidFill>
                  <a:schemeClr val="dk1"/>
                </a:solidFill>
              </a:rPr>
              <a:t> a été introduit dans de multiples disciplines depuis plus de 50 ans, y compris dans l'éducation, l'embauche et l'apprentissage automatique" [1].</a:t>
            </a:r>
            <a:endParaRPr sz="25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- Statistiques, sciences sociales, économie, etc.</a:t>
            </a:r>
            <a:br>
              <a:rPr lang="en-US" sz="2500">
                <a:solidFill>
                  <a:schemeClr val="dk1"/>
                </a:solidFill>
              </a:rPr>
            </a:br>
            <a:endParaRPr sz="25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[1] Hutchinson, Ben et Margaret Mitchell. "50 ans d'équité de test (ONU): leçons pour l'apprentissage automatique." arXiv arXiv:1811.10104 (2018).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74" name="Google Shape;274;p2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17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2781300" y="1003300"/>
            <a:ext cx="74422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Comment aborder l'équité dans le ML ?</a:t>
            </a:r>
            <a:endParaRPr/>
          </a:p>
        </p:txBody>
      </p:sp>
      <p:pic>
        <p:nvPicPr>
          <p:cNvPr id="280" name="Google Shape;28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05476" y="2430042"/>
            <a:ext cx="1887623" cy="18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4"/>
          <p:cNvSpPr/>
          <p:nvPr/>
        </p:nvSpPr>
        <p:spPr>
          <a:xfrm>
            <a:off x="8651750" y="3197942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4"/>
          <p:cNvSpPr/>
          <p:nvPr/>
        </p:nvSpPr>
        <p:spPr>
          <a:xfrm>
            <a:off x="4627458" y="3188934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4"/>
          <p:cNvSpPr/>
          <p:nvPr/>
        </p:nvSpPr>
        <p:spPr>
          <a:xfrm>
            <a:off x="2794000" y="2880884"/>
            <a:ext cx="1145540" cy="969010"/>
          </a:xfrm>
          <a:custGeom>
            <a:rect b="b" l="l" r="r" t="t"/>
            <a:pathLst>
              <a:path extrusionOk="0" h="969010" w="1145539">
                <a:moveTo>
                  <a:pt x="973491" y="0"/>
                </a:moveTo>
                <a:lnTo>
                  <a:pt x="171791" y="0"/>
                </a:lnTo>
                <a:lnTo>
                  <a:pt x="126122" y="6136"/>
                </a:lnTo>
                <a:lnTo>
                  <a:pt x="85085" y="23454"/>
                </a:lnTo>
                <a:lnTo>
                  <a:pt x="50316" y="50316"/>
                </a:lnTo>
                <a:lnTo>
                  <a:pt x="23454" y="85085"/>
                </a:lnTo>
                <a:lnTo>
                  <a:pt x="6136" y="126122"/>
                </a:lnTo>
                <a:lnTo>
                  <a:pt x="0" y="171791"/>
                </a:lnTo>
                <a:lnTo>
                  <a:pt x="0" y="796702"/>
                </a:lnTo>
                <a:lnTo>
                  <a:pt x="6136" y="842371"/>
                </a:lnTo>
                <a:lnTo>
                  <a:pt x="23454" y="883409"/>
                </a:lnTo>
                <a:lnTo>
                  <a:pt x="50316" y="918177"/>
                </a:lnTo>
                <a:lnTo>
                  <a:pt x="85085" y="945039"/>
                </a:lnTo>
                <a:lnTo>
                  <a:pt x="126122" y="962357"/>
                </a:lnTo>
                <a:lnTo>
                  <a:pt x="171791" y="968494"/>
                </a:lnTo>
                <a:lnTo>
                  <a:pt x="973491" y="968494"/>
                </a:lnTo>
                <a:lnTo>
                  <a:pt x="1019160" y="962357"/>
                </a:lnTo>
                <a:lnTo>
                  <a:pt x="1060198" y="945039"/>
                </a:lnTo>
                <a:lnTo>
                  <a:pt x="1094966" y="918177"/>
                </a:lnTo>
                <a:lnTo>
                  <a:pt x="1121828" y="883409"/>
                </a:lnTo>
                <a:lnTo>
                  <a:pt x="1139146" y="842371"/>
                </a:lnTo>
                <a:lnTo>
                  <a:pt x="1145283" y="796702"/>
                </a:lnTo>
                <a:lnTo>
                  <a:pt x="1145283" y="171791"/>
                </a:lnTo>
                <a:lnTo>
                  <a:pt x="1139146" y="126122"/>
                </a:lnTo>
                <a:lnTo>
                  <a:pt x="1121828" y="85085"/>
                </a:lnTo>
                <a:lnTo>
                  <a:pt x="1094966" y="50316"/>
                </a:lnTo>
                <a:lnTo>
                  <a:pt x="1060198" y="23454"/>
                </a:lnTo>
                <a:lnTo>
                  <a:pt x="1019160" y="6136"/>
                </a:lnTo>
                <a:lnTo>
                  <a:pt x="97349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2794624" y="3175000"/>
            <a:ext cx="9156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 Entrée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4"/>
          <p:cNvSpPr/>
          <p:nvPr/>
        </p:nvSpPr>
        <p:spPr>
          <a:xfrm>
            <a:off x="10179008" y="2878905"/>
            <a:ext cx="1170940" cy="989965"/>
          </a:xfrm>
          <a:custGeom>
            <a:rect b="b" l="l" r="r" t="t"/>
            <a:pathLst>
              <a:path extrusionOk="0" h="989964" w="1170940">
                <a:moveTo>
                  <a:pt x="995003" y="0"/>
                </a:moveTo>
                <a:lnTo>
                  <a:pt x="175587" y="0"/>
                </a:lnTo>
                <a:lnTo>
                  <a:pt x="128909" y="6272"/>
                </a:lnTo>
                <a:lnTo>
                  <a:pt x="86965" y="23972"/>
                </a:lnTo>
                <a:lnTo>
                  <a:pt x="51428" y="51428"/>
                </a:lnTo>
                <a:lnTo>
                  <a:pt x="23972" y="86965"/>
                </a:lnTo>
                <a:lnTo>
                  <a:pt x="6272" y="128909"/>
                </a:lnTo>
                <a:lnTo>
                  <a:pt x="0" y="175587"/>
                </a:lnTo>
                <a:lnTo>
                  <a:pt x="0" y="814307"/>
                </a:lnTo>
                <a:lnTo>
                  <a:pt x="6272" y="860985"/>
                </a:lnTo>
                <a:lnTo>
                  <a:pt x="23972" y="902930"/>
                </a:lnTo>
                <a:lnTo>
                  <a:pt x="51428" y="938467"/>
                </a:lnTo>
                <a:lnTo>
                  <a:pt x="86965" y="965923"/>
                </a:lnTo>
                <a:lnTo>
                  <a:pt x="128909" y="983624"/>
                </a:lnTo>
                <a:lnTo>
                  <a:pt x="175587" y="989896"/>
                </a:lnTo>
                <a:lnTo>
                  <a:pt x="995003" y="989896"/>
                </a:lnTo>
                <a:lnTo>
                  <a:pt x="1041681" y="983624"/>
                </a:lnTo>
                <a:lnTo>
                  <a:pt x="1083625" y="965923"/>
                </a:lnTo>
                <a:lnTo>
                  <a:pt x="1119163" y="938467"/>
                </a:lnTo>
                <a:lnTo>
                  <a:pt x="1146618" y="902930"/>
                </a:lnTo>
                <a:lnTo>
                  <a:pt x="1164319" y="860985"/>
                </a:lnTo>
                <a:lnTo>
                  <a:pt x="1170592" y="814307"/>
                </a:lnTo>
                <a:lnTo>
                  <a:pt x="1170592" y="175587"/>
                </a:lnTo>
                <a:lnTo>
                  <a:pt x="1164319" y="128909"/>
                </a:lnTo>
                <a:lnTo>
                  <a:pt x="1146618" y="86965"/>
                </a:lnTo>
                <a:lnTo>
                  <a:pt x="1119163" y="51428"/>
                </a:lnTo>
                <a:lnTo>
                  <a:pt x="1083625" y="23972"/>
                </a:lnTo>
                <a:lnTo>
                  <a:pt x="1041681" y="6272"/>
                </a:lnTo>
                <a:lnTo>
                  <a:pt x="9950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10312400" y="3187700"/>
            <a:ext cx="915669" cy="360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 Sortie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4"/>
          <p:cNvSpPr txBox="1"/>
          <p:nvPr/>
        </p:nvSpPr>
        <p:spPr>
          <a:xfrm>
            <a:off x="717524" y="6413500"/>
            <a:ext cx="47568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Les données sont bruités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Biaisées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Encode les attributs protégés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88" name="Google Shape;288;p24"/>
          <p:cNvSpPr txBox="1"/>
          <p:nvPr/>
        </p:nvSpPr>
        <p:spPr>
          <a:xfrm>
            <a:off x="5676900" y="6502400"/>
            <a:ext cx="2940050" cy="759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355600" lvl="0" marL="3683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Les data scientists construisent des modèles sans prendre en compte l'équité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4"/>
          <p:cNvSpPr txBox="1"/>
          <p:nvPr/>
        </p:nvSpPr>
        <p:spPr>
          <a:xfrm>
            <a:off x="9639300" y="6464300"/>
            <a:ext cx="26460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Résultats injustes. </a:t>
            </a:r>
            <a:endParaRPr sz="24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Pas de retour des utilisateurs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4"/>
          <p:cNvSpPr txBox="1"/>
          <p:nvPr/>
        </p:nvSpPr>
        <p:spPr>
          <a:xfrm>
            <a:off x="1968500" y="5003800"/>
            <a:ext cx="224980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Pré-traitement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"/>
          <p:cNvSpPr txBox="1"/>
          <p:nvPr/>
        </p:nvSpPr>
        <p:spPr>
          <a:xfrm>
            <a:off x="6134100" y="5003800"/>
            <a:ext cx="202882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"/>
          <p:cNvSpPr txBox="1"/>
          <p:nvPr/>
        </p:nvSpPr>
        <p:spPr>
          <a:xfrm>
            <a:off x="9499600" y="4978400"/>
            <a:ext cx="241871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Post-traitement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p24"/>
          <p:cNvGrpSpPr/>
          <p:nvPr/>
        </p:nvGrpSpPr>
        <p:grpSpPr>
          <a:xfrm>
            <a:off x="1328727" y="4306761"/>
            <a:ext cx="10556801" cy="186055"/>
            <a:chOff x="1328727" y="4306761"/>
            <a:chExt cx="10556801" cy="186055"/>
          </a:xfrm>
        </p:grpSpPr>
        <p:sp>
          <p:nvSpPr>
            <p:cNvPr id="294" name="Google Shape;294;p24"/>
            <p:cNvSpPr/>
            <p:nvPr/>
          </p:nvSpPr>
          <p:spPr>
            <a:xfrm>
              <a:off x="1328727" y="4399598"/>
              <a:ext cx="10367010" cy="0"/>
            </a:xfrm>
            <a:custGeom>
              <a:rect b="b" l="l" r="r" t="t"/>
              <a:pathLst>
                <a:path extrusionOk="0" h="120000" w="10367010">
                  <a:moveTo>
                    <a:pt x="0" y="0"/>
                  </a:moveTo>
                  <a:lnTo>
                    <a:pt x="10334762" y="0"/>
                  </a:lnTo>
                  <a:lnTo>
                    <a:pt x="10366512" y="0"/>
                  </a:lnTo>
                </a:path>
              </a:pathLst>
            </a:custGeom>
            <a:noFill/>
            <a:ln cap="flat" cmpd="sng" w="63500">
              <a:solidFill>
                <a:srgbClr val="FE9301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11699473" y="4306761"/>
              <a:ext cx="186055" cy="186055"/>
            </a:xfrm>
            <a:custGeom>
              <a:rect b="b" l="l" r="r" t="t"/>
              <a:pathLst>
                <a:path extrusionOk="0" h="186054" w="186054">
                  <a:moveTo>
                    <a:pt x="0" y="0"/>
                  </a:moveTo>
                  <a:lnTo>
                    <a:pt x="0" y="185674"/>
                  </a:lnTo>
                  <a:lnTo>
                    <a:pt x="185674" y="92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930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6" name="Google Shape;296;p24"/>
          <p:cNvSpPr txBox="1"/>
          <p:nvPr/>
        </p:nvSpPr>
        <p:spPr>
          <a:xfrm>
            <a:off x="571500" y="4140200"/>
            <a:ext cx="78676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E930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biais</a:t>
            </a:r>
            <a:endParaRPr sz="3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7" name="Google Shape;297;p2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18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5"/>
          <p:cNvSpPr txBox="1"/>
          <p:nvPr>
            <p:ph type="title"/>
          </p:nvPr>
        </p:nvSpPr>
        <p:spPr>
          <a:xfrm>
            <a:off x="2781300" y="1003300"/>
            <a:ext cx="74422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Comment aborder l'équité dans le ML ?</a:t>
            </a:r>
            <a:endParaRPr/>
          </a:p>
        </p:txBody>
      </p:sp>
      <p:pic>
        <p:nvPicPr>
          <p:cNvPr id="303" name="Google Shape;30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05476" y="2430042"/>
            <a:ext cx="1887623" cy="18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5"/>
          <p:cNvSpPr/>
          <p:nvPr/>
        </p:nvSpPr>
        <p:spPr>
          <a:xfrm>
            <a:off x="8651750" y="3197942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5"/>
          <p:cNvSpPr/>
          <p:nvPr/>
        </p:nvSpPr>
        <p:spPr>
          <a:xfrm>
            <a:off x="4627458" y="3188934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6" name="Google Shape;306;p25"/>
          <p:cNvGrpSpPr/>
          <p:nvPr/>
        </p:nvGrpSpPr>
        <p:grpSpPr>
          <a:xfrm>
            <a:off x="1328727" y="4306761"/>
            <a:ext cx="10556801" cy="186055"/>
            <a:chOff x="1328727" y="4306761"/>
            <a:chExt cx="10556801" cy="186055"/>
          </a:xfrm>
        </p:grpSpPr>
        <p:sp>
          <p:nvSpPr>
            <p:cNvPr id="307" name="Google Shape;307;p25"/>
            <p:cNvSpPr/>
            <p:nvPr/>
          </p:nvSpPr>
          <p:spPr>
            <a:xfrm>
              <a:off x="1328727" y="4399598"/>
              <a:ext cx="10367010" cy="0"/>
            </a:xfrm>
            <a:custGeom>
              <a:rect b="b" l="l" r="r" t="t"/>
              <a:pathLst>
                <a:path extrusionOk="0" h="120000" w="10367010">
                  <a:moveTo>
                    <a:pt x="0" y="0"/>
                  </a:moveTo>
                  <a:lnTo>
                    <a:pt x="10334762" y="0"/>
                  </a:lnTo>
                  <a:lnTo>
                    <a:pt x="10366512" y="0"/>
                  </a:lnTo>
                </a:path>
              </a:pathLst>
            </a:custGeom>
            <a:noFill/>
            <a:ln cap="flat" cmpd="sng" w="63500">
              <a:solidFill>
                <a:srgbClr val="FE9301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11699473" y="4306761"/>
              <a:ext cx="186055" cy="186055"/>
            </a:xfrm>
            <a:custGeom>
              <a:rect b="b" l="l" r="r" t="t"/>
              <a:pathLst>
                <a:path extrusionOk="0" h="186054" w="186054">
                  <a:moveTo>
                    <a:pt x="0" y="0"/>
                  </a:moveTo>
                  <a:lnTo>
                    <a:pt x="0" y="185674"/>
                  </a:lnTo>
                  <a:lnTo>
                    <a:pt x="185674" y="92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930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9" name="Google Shape;309;p25"/>
          <p:cNvSpPr txBox="1"/>
          <p:nvPr/>
        </p:nvSpPr>
        <p:spPr>
          <a:xfrm>
            <a:off x="571500" y="4140200"/>
            <a:ext cx="78676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E930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biais</a:t>
            </a:r>
            <a:endParaRPr sz="3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0" name="Google Shape;310;p25"/>
          <p:cNvSpPr txBox="1"/>
          <p:nvPr/>
        </p:nvSpPr>
        <p:spPr>
          <a:xfrm>
            <a:off x="8356600" y="5687059"/>
            <a:ext cx="4165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225">
            <a:noAutofit/>
          </a:bodyPr>
          <a:lstStyle/>
          <a:p>
            <a:pPr indent="-12065" lvl="0" marL="12065" marR="5080" rtl="0" algn="ctr">
              <a:lnSpc>
                <a:spcPct val="100699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par exemple.,</a:t>
            </a:r>
            <a:endParaRPr b="1" sz="2400">
              <a:solidFill>
                <a:schemeClr val="dk1"/>
              </a:solidFill>
            </a:endParaRPr>
          </a:p>
          <a:p>
            <a:pPr indent="-12065" lvl="0" marL="12065" marR="5080" rtl="0" algn="ctr">
              <a:lnSpc>
                <a:spcPct val="100699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Découverte causale Transparence et interprétabilité </a:t>
            </a:r>
            <a:endParaRPr b="1" sz="2400">
              <a:solidFill>
                <a:schemeClr val="dk1"/>
              </a:solidFill>
            </a:endParaRPr>
          </a:p>
          <a:p>
            <a:pPr indent="-12065" lvl="0" marL="12065" marR="5080" rtl="0" algn="ctr">
              <a:lnSpc>
                <a:spcPct val="100699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Vérification</a:t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311" name="Google Shape;311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3591" y="4819744"/>
            <a:ext cx="921901" cy="84405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5"/>
          <p:cNvSpPr txBox="1"/>
          <p:nvPr/>
        </p:nvSpPr>
        <p:spPr>
          <a:xfrm>
            <a:off x="4038600" y="5636259"/>
            <a:ext cx="415988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80325">
            <a:noAutofit/>
          </a:bodyPr>
          <a:lstStyle/>
          <a:p>
            <a:pPr indent="0" lvl="0" marL="6350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par exemple.,</a:t>
            </a:r>
            <a:endParaRPr b="1" sz="2400">
              <a:solidFill>
                <a:schemeClr val="dk1"/>
              </a:solidFill>
            </a:endParaRPr>
          </a:p>
          <a:p>
            <a:pPr indent="0" lvl="0" marL="6350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Apprentissage soumis à contraintes d'équité</a:t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313" name="Google Shape;31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391" y="4819744"/>
            <a:ext cx="921901" cy="84405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5"/>
          <p:cNvSpPr txBox="1"/>
          <p:nvPr/>
        </p:nvSpPr>
        <p:spPr>
          <a:xfrm>
            <a:off x="406400" y="5661659"/>
            <a:ext cx="3362325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4925">
            <a:noAutofit/>
          </a:bodyPr>
          <a:lstStyle/>
          <a:p>
            <a:pPr indent="-17779" lvl="0" marL="292100" marR="283845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par exemple.,</a:t>
            </a:r>
            <a:endParaRPr b="1" sz="2400">
              <a:solidFill>
                <a:schemeClr val="dk1"/>
              </a:solidFill>
            </a:endParaRPr>
          </a:p>
          <a:p>
            <a:pPr indent="-17779" lvl="0" marL="292100" marR="283845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Découverte des </a:t>
            </a:r>
            <a:r>
              <a:rPr b="1" lang="en-US" sz="2400">
                <a:solidFill>
                  <a:schemeClr val="dk1"/>
                </a:solidFill>
              </a:rPr>
              <a:t>Discrimination Débiaisage des Données</a:t>
            </a:r>
            <a:endParaRPr b="1" sz="2400">
              <a:solidFill>
                <a:schemeClr val="dk1"/>
              </a:solidFill>
            </a:endParaRPr>
          </a:p>
          <a:p>
            <a:pPr indent="-17779" lvl="0" marL="292100" marR="283845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Échantillonnage</a:t>
            </a:r>
            <a:endParaRPr b="1" sz="2400">
              <a:solidFill>
                <a:schemeClr val="dk1"/>
              </a:solidFill>
            </a:endParaRPr>
          </a:p>
          <a:p>
            <a:pPr indent="-17779" lvl="0" marL="292100" marR="283845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Réduction de la dimensionalité</a:t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315" name="Google Shape;31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64668" y="4792187"/>
            <a:ext cx="921901" cy="8440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25"/>
          <p:cNvGrpSpPr/>
          <p:nvPr/>
        </p:nvGrpSpPr>
        <p:grpSpPr>
          <a:xfrm>
            <a:off x="9372348" y="7882077"/>
            <a:ext cx="2109153" cy="844053"/>
            <a:chOff x="9372348" y="7882077"/>
            <a:chExt cx="2109153" cy="844053"/>
          </a:xfrm>
        </p:grpSpPr>
        <p:pic>
          <p:nvPicPr>
            <p:cNvPr id="317" name="Google Shape;317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619168" y="7882077"/>
              <a:ext cx="788546" cy="7885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8" name="Google Shape;318;p25"/>
            <p:cNvSpPr/>
            <p:nvPr/>
          </p:nvSpPr>
          <p:spPr>
            <a:xfrm>
              <a:off x="10423568" y="8199102"/>
              <a:ext cx="256540" cy="173355"/>
            </a:xfrm>
            <a:custGeom>
              <a:rect b="b" l="l" r="r" t="t"/>
              <a:pathLst>
                <a:path extrusionOk="0" h="173354" w="256540">
                  <a:moveTo>
                    <a:pt x="120202" y="0"/>
                  </a:moveTo>
                  <a:lnTo>
                    <a:pt x="120202" y="61498"/>
                  </a:lnTo>
                  <a:lnTo>
                    <a:pt x="0" y="61498"/>
                  </a:lnTo>
                  <a:lnTo>
                    <a:pt x="0" y="111752"/>
                  </a:lnTo>
                  <a:lnTo>
                    <a:pt x="120202" y="111752"/>
                  </a:lnTo>
                  <a:lnTo>
                    <a:pt x="120202" y="173250"/>
                  </a:lnTo>
                  <a:lnTo>
                    <a:pt x="256066" y="86625"/>
                  </a:lnTo>
                  <a:lnTo>
                    <a:pt x="1202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19" name="Google Shape;319;p2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372348" y="8004485"/>
              <a:ext cx="721643" cy="721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0" name="Google Shape;320;p2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0695486" y="7924904"/>
              <a:ext cx="786015" cy="72164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1" name="Google Shape;321;p25"/>
          <p:cNvSpPr txBox="1"/>
          <p:nvPr/>
        </p:nvSpPr>
        <p:spPr>
          <a:xfrm>
            <a:off x="1511300" y="5041900"/>
            <a:ext cx="224980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Pré-traitement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5676900" y="5041900"/>
            <a:ext cx="202882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Dans le 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9042400" y="5016500"/>
            <a:ext cx="241871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Post-traitement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"/>
          <p:cNvSpPr/>
          <p:nvPr/>
        </p:nvSpPr>
        <p:spPr>
          <a:xfrm>
            <a:off x="2794000" y="2880884"/>
            <a:ext cx="1145540" cy="969010"/>
          </a:xfrm>
          <a:custGeom>
            <a:rect b="b" l="l" r="r" t="t"/>
            <a:pathLst>
              <a:path extrusionOk="0" h="969010" w="1145539">
                <a:moveTo>
                  <a:pt x="973491" y="0"/>
                </a:moveTo>
                <a:lnTo>
                  <a:pt x="171791" y="0"/>
                </a:lnTo>
                <a:lnTo>
                  <a:pt x="126122" y="6136"/>
                </a:lnTo>
                <a:lnTo>
                  <a:pt x="85085" y="23454"/>
                </a:lnTo>
                <a:lnTo>
                  <a:pt x="50316" y="50316"/>
                </a:lnTo>
                <a:lnTo>
                  <a:pt x="23454" y="85085"/>
                </a:lnTo>
                <a:lnTo>
                  <a:pt x="6136" y="126122"/>
                </a:lnTo>
                <a:lnTo>
                  <a:pt x="0" y="171791"/>
                </a:lnTo>
                <a:lnTo>
                  <a:pt x="0" y="796702"/>
                </a:lnTo>
                <a:lnTo>
                  <a:pt x="6136" y="842371"/>
                </a:lnTo>
                <a:lnTo>
                  <a:pt x="23454" y="883409"/>
                </a:lnTo>
                <a:lnTo>
                  <a:pt x="50316" y="918177"/>
                </a:lnTo>
                <a:lnTo>
                  <a:pt x="85085" y="945039"/>
                </a:lnTo>
                <a:lnTo>
                  <a:pt x="126122" y="962357"/>
                </a:lnTo>
                <a:lnTo>
                  <a:pt x="171791" y="968494"/>
                </a:lnTo>
                <a:lnTo>
                  <a:pt x="973491" y="968494"/>
                </a:lnTo>
                <a:lnTo>
                  <a:pt x="1019160" y="962357"/>
                </a:lnTo>
                <a:lnTo>
                  <a:pt x="1060198" y="945039"/>
                </a:lnTo>
                <a:lnTo>
                  <a:pt x="1094966" y="918177"/>
                </a:lnTo>
                <a:lnTo>
                  <a:pt x="1121828" y="883409"/>
                </a:lnTo>
                <a:lnTo>
                  <a:pt x="1139146" y="842371"/>
                </a:lnTo>
                <a:lnTo>
                  <a:pt x="1145283" y="796702"/>
                </a:lnTo>
                <a:lnTo>
                  <a:pt x="1145283" y="171791"/>
                </a:lnTo>
                <a:lnTo>
                  <a:pt x="1139146" y="126122"/>
                </a:lnTo>
                <a:lnTo>
                  <a:pt x="1121828" y="85085"/>
                </a:lnTo>
                <a:lnTo>
                  <a:pt x="1094966" y="50316"/>
                </a:lnTo>
                <a:lnTo>
                  <a:pt x="1060198" y="23454"/>
                </a:lnTo>
                <a:lnTo>
                  <a:pt x="1019160" y="6136"/>
                </a:lnTo>
                <a:lnTo>
                  <a:pt x="97349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2955625" y="3175000"/>
            <a:ext cx="8538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Entrée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5"/>
          <p:cNvSpPr/>
          <p:nvPr/>
        </p:nvSpPr>
        <p:spPr>
          <a:xfrm>
            <a:off x="10179008" y="2878905"/>
            <a:ext cx="1170940" cy="989965"/>
          </a:xfrm>
          <a:custGeom>
            <a:rect b="b" l="l" r="r" t="t"/>
            <a:pathLst>
              <a:path extrusionOk="0" h="989964" w="1170940">
                <a:moveTo>
                  <a:pt x="995003" y="0"/>
                </a:moveTo>
                <a:lnTo>
                  <a:pt x="175587" y="0"/>
                </a:lnTo>
                <a:lnTo>
                  <a:pt x="128909" y="6272"/>
                </a:lnTo>
                <a:lnTo>
                  <a:pt x="86965" y="23972"/>
                </a:lnTo>
                <a:lnTo>
                  <a:pt x="51428" y="51428"/>
                </a:lnTo>
                <a:lnTo>
                  <a:pt x="23972" y="86965"/>
                </a:lnTo>
                <a:lnTo>
                  <a:pt x="6272" y="128909"/>
                </a:lnTo>
                <a:lnTo>
                  <a:pt x="0" y="175587"/>
                </a:lnTo>
                <a:lnTo>
                  <a:pt x="0" y="814307"/>
                </a:lnTo>
                <a:lnTo>
                  <a:pt x="6272" y="860985"/>
                </a:lnTo>
                <a:lnTo>
                  <a:pt x="23972" y="902930"/>
                </a:lnTo>
                <a:lnTo>
                  <a:pt x="51428" y="938467"/>
                </a:lnTo>
                <a:lnTo>
                  <a:pt x="86965" y="965923"/>
                </a:lnTo>
                <a:lnTo>
                  <a:pt x="128909" y="983624"/>
                </a:lnTo>
                <a:lnTo>
                  <a:pt x="175587" y="989896"/>
                </a:lnTo>
                <a:lnTo>
                  <a:pt x="995003" y="989896"/>
                </a:lnTo>
                <a:lnTo>
                  <a:pt x="1041681" y="983624"/>
                </a:lnTo>
                <a:lnTo>
                  <a:pt x="1083625" y="965923"/>
                </a:lnTo>
                <a:lnTo>
                  <a:pt x="1119163" y="938467"/>
                </a:lnTo>
                <a:lnTo>
                  <a:pt x="1146618" y="902930"/>
                </a:lnTo>
                <a:lnTo>
                  <a:pt x="1164319" y="860985"/>
                </a:lnTo>
                <a:lnTo>
                  <a:pt x="1170592" y="814307"/>
                </a:lnTo>
                <a:lnTo>
                  <a:pt x="1170592" y="175587"/>
                </a:lnTo>
                <a:lnTo>
                  <a:pt x="1164319" y="128909"/>
                </a:lnTo>
                <a:lnTo>
                  <a:pt x="1146618" y="86965"/>
                </a:lnTo>
                <a:lnTo>
                  <a:pt x="1119163" y="51428"/>
                </a:lnTo>
                <a:lnTo>
                  <a:pt x="1083625" y="23972"/>
                </a:lnTo>
                <a:lnTo>
                  <a:pt x="1041681" y="6272"/>
                </a:lnTo>
                <a:lnTo>
                  <a:pt x="9950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5"/>
          <p:cNvSpPr txBox="1"/>
          <p:nvPr/>
        </p:nvSpPr>
        <p:spPr>
          <a:xfrm>
            <a:off x="10365099" y="3187700"/>
            <a:ext cx="7869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Sortie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19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4102100" y="927100"/>
            <a:ext cx="48006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Annonces</a:t>
            </a:r>
            <a:endParaRPr sz="5000"/>
          </a:p>
        </p:txBody>
      </p:sp>
      <p:sp>
        <p:nvSpPr>
          <p:cNvPr id="53" name="Google Shape;53;p8"/>
          <p:cNvSpPr txBox="1"/>
          <p:nvPr/>
        </p:nvSpPr>
        <p:spPr>
          <a:xfrm>
            <a:off x="990600" y="2529850"/>
            <a:ext cx="51549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endParaRPr b="0" i="0" sz="34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1307600" y="2612650"/>
            <a:ext cx="5295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Milestone 3 pour le projet!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0100" y="2381482"/>
            <a:ext cx="5088283" cy="203435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/>
        </p:nvSpPr>
        <p:spPr>
          <a:xfrm>
            <a:off x="6400800" y="9315805"/>
            <a:ext cx="2019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spAutoFit/>
          </a:bodyPr>
          <a:lstStyle/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8"/>
          <p:cNvSpPr txBox="1"/>
          <p:nvPr/>
        </p:nvSpPr>
        <p:spPr>
          <a:xfrm>
            <a:off x="988060" y="3253740"/>
            <a:ext cx="180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6"/>
          <p:cNvSpPr txBox="1"/>
          <p:nvPr>
            <p:ph type="title"/>
          </p:nvPr>
        </p:nvSpPr>
        <p:spPr>
          <a:xfrm>
            <a:off x="2273300" y="1003300"/>
            <a:ext cx="846772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Pourquoi utilisons-nous des définitions d'équité?</a:t>
            </a:r>
            <a:endParaRPr/>
          </a:p>
        </p:txBody>
      </p:sp>
      <p:sp>
        <p:nvSpPr>
          <p:cNvPr id="334" name="Google Shape;334;p26"/>
          <p:cNvSpPr txBox="1"/>
          <p:nvPr/>
        </p:nvSpPr>
        <p:spPr>
          <a:xfrm>
            <a:off x="990600" y="2930525"/>
            <a:ext cx="186690" cy="2406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1435100" y="3022600"/>
            <a:ext cx="746569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Faire en sorte que les systèmes algorithmiques supportent les valeurs humaines !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6"/>
          <p:cNvSpPr txBox="1"/>
          <p:nvPr/>
        </p:nvSpPr>
        <p:spPr>
          <a:xfrm>
            <a:off x="1435100" y="3937000"/>
            <a:ext cx="701230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Identifier les forces et les faiblesses du système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6"/>
          <p:cNvSpPr txBox="1"/>
          <p:nvPr/>
        </p:nvSpPr>
        <p:spPr>
          <a:xfrm>
            <a:off x="1435100" y="4851400"/>
            <a:ext cx="67116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Pour suivre l'amélioration au fil du temps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8" name="Google Shape;33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42400" y="2927350"/>
            <a:ext cx="3810000" cy="2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6"/>
          <p:cNvSpPr txBox="1"/>
          <p:nvPr/>
        </p:nvSpPr>
        <p:spPr>
          <a:xfrm>
            <a:off x="1696275" y="6383725"/>
            <a:ext cx="9650700" cy="635100"/>
          </a:xfrm>
          <a:prstGeom prst="rect">
            <a:avLst/>
          </a:prstGeom>
          <a:solidFill>
            <a:srgbClr val="FF968D"/>
          </a:solidFill>
          <a:ln>
            <a:noFill/>
          </a:ln>
        </p:spPr>
        <p:txBody>
          <a:bodyPr anchorCtr="0" anchor="t" bIns="0" lIns="0" spcFirstLastPara="1" rIns="0" wrap="square" tIns="42525">
            <a:noAutofit/>
          </a:bodyPr>
          <a:lstStyle/>
          <a:p>
            <a:pPr indent="0" lvl="0" marL="6286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</a:rPr>
              <a:t>Pour répondre aux lois contre la discrimination !</a:t>
            </a:r>
            <a:endParaRPr sz="3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7"/>
          <p:cNvSpPr txBox="1"/>
          <p:nvPr>
            <p:ph type="title"/>
          </p:nvPr>
        </p:nvSpPr>
        <p:spPr>
          <a:xfrm>
            <a:off x="2374900" y="1003300"/>
            <a:ext cx="826071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Pourquoi tant de définitions ?</a:t>
            </a:r>
            <a:endParaRPr/>
          </a:p>
        </p:txBody>
      </p:sp>
      <p:sp>
        <p:nvSpPr>
          <p:cNvPr id="346" name="Google Shape;346;p27"/>
          <p:cNvSpPr txBox="1"/>
          <p:nvPr/>
        </p:nvSpPr>
        <p:spPr>
          <a:xfrm>
            <a:off x="419100" y="2298700"/>
            <a:ext cx="7340600" cy="20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786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Un tutoriel intéressant par </a:t>
            </a:r>
            <a:r>
              <a:rPr b="1" lang="en-US" sz="2500">
                <a:solidFill>
                  <a:schemeClr val="dk1"/>
                </a:solidFill>
              </a:rPr>
              <a:t>Arvind Narayanan : Tutoriel : 21 définitions d'équité et leur politique</a:t>
            </a:r>
            <a:endParaRPr b="1" sz="2500">
              <a:solidFill>
                <a:schemeClr val="dk1"/>
              </a:solidFill>
            </a:endParaRPr>
          </a:p>
          <a:p>
            <a:pPr indent="0" lvl="0" marL="12700" marR="786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12700" marR="786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Un autre tutoriel intéressant de </a:t>
            </a:r>
            <a:r>
              <a:rPr b="1" lang="en-US" sz="2500">
                <a:solidFill>
                  <a:schemeClr val="dk1"/>
                </a:solidFill>
              </a:rPr>
              <a:t>Jon Kleinberg : Inherent Trade-Offs in Algorithmic Fairness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347" name="Google Shape;347;p27"/>
          <p:cNvSpPr txBox="1"/>
          <p:nvPr/>
        </p:nvSpPr>
        <p:spPr>
          <a:xfrm>
            <a:off x="266700" y="8001000"/>
            <a:ext cx="1265301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222222"/>
                </a:solidFill>
              </a:rPr>
              <a:t>Verma, Sahil et Julia Rubin. "Définitions d'équité expliquées." Atelier international IEEE/ACM 2018 sur l'équité des logiciels (FairWare). IEEE, 2018.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p27"/>
          <p:cNvGrpSpPr/>
          <p:nvPr/>
        </p:nvGrpSpPr>
        <p:grpSpPr>
          <a:xfrm>
            <a:off x="8492793" y="2238679"/>
            <a:ext cx="3608726" cy="5709920"/>
            <a:chOff x="8492793" y="2238679"/>
            <a:chExt cx="3608726" cy="5709920"/>
          </a:xfrm>
        </p:grpSpPr>
        <p:pic>
          <p:nvPicPr>
            <p:cNvPr id="349" name="Google Shape;349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492793" y="2270481"/>
              <a:ext cx="2806147" cy="56684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248450" y="2242421"/>
              <a:ext cx="853069" cy="57020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27"/>
            <p:cNvSpPr/>
            <p:nvPr/>
          </p:nvSpPr>
          <p:spPr>
            <a:xfrm>
              <a:off x="8507116" y="2238679"/>
              <a:ext cx="3580129" cy="5709920"/>
            </a:xfrm>
            <a:custGeom>
              <a:rect b="b" l="l" r="r" t="t"/>
              <a:pathLst>
                <a:path extrusionOk="0" h="5709920" w="3580129">
                  <a:moveTo>
                    <a:pt x="0" y="0"/>
                  </a:moveTo>
                  <a:lnTo>
                    <a:pt x="3580080" y="0"/>
                  </a:lnTo>
                  <a:lnTo>
                    <a:pt x="3580080" y="5709569"/>
                  </a:lnTo>
                  <a:lnTo>
                    <a:pt x="0" y="5709569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2" name="Google Shape;352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83479" y="5096109"/>
            <a:ext cx="3961498" cy="2460298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job hunters, along with the Communications Workers of America and the American Civil Liberties Union, filed charges against Facebook and nine employers." id="358" name="Google Shape;358;p2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4200" y="5105400"/>
            <a:ext cx="3273049" cy="3480342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8"/>
          <p:cNvSpPr txBox="1"/>
          <p:nvPr/>
        </p:nvSpPr>
        <p:spPr>
          <a:xfrm>
            <a:off x="825500" y="1966025"/>
            <a:ext cx="11215500" cy="29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230C"/>
                </a:solidFill>
              </a:rPr>
              <a:t>L'équité n'est pas un concept général !</a:t>
            </a:r>
            <a:endParaRPr sz="4000">
              <a:solidFill>
                <a:srgbClr val="EE230C"/>
              </a:solidFill>
            </a:endParaRPr>
          </a:p>
          <a:p>
            <a:pPr indent="-254000" lvl="0" marL="1270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•"/>
            </a:pPr>
            <a:r>
              <a:rPr lang="en-US" sz="2600">
                <a:solidFill>
                  <a:srgbClr val="222222"/>
                </a:solidFill>
              </a:rPr>
              <a:t>La correction des biais algorithmiques nécessite généralement :</a:t>
            </a:r>
            <a:endParaRPr sz="2600">
              <a:solidFill>
                <a:srgbClr val="222222"/>
              </a:solidFill>
            </a:endParaRPr>
          </a:p>
          <a:p>
            <a:pPr indent="-254000" lvl="0" marL="1270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•"/>
            </a:pPr>
            <a:r>
              <a:rPr lang="en-US" sz="2600">
                <a:solidFill>
                  <a:srgbClr val="222222"/>
                </a:solidFill>
              </a:rPr>
              <a:t>connaissance de la façon dont le processus de mesure est biaisé</a:t>
            </a:r>
            <a:endParaRPr sz="2600">
              <a:solidFill>
                <a:srgbClr val="222222"/>
              </a:solidFill>
            </a:endParaRPr>
          </a:p>
          <a:p>
            <a:pPr indent="-254000" lvl="0" marL="1270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•"/>
            </a:pPr>
            <a:r>
              <a:rPr lang="en-US" sz="2600">
                <a:solidFill>
                  <a:srgbClr val="222222"/>
                </a:solidFill>
              </a:rPr>
              <a:t>jugements sur les propriétés à satisfaire dans un monde "impartial"</a:t>
            </a:r>
            <a:endParaRPr sz="2600">
              <a:solidFill>
                <a:srgbClr val="222222"/>
              </a:solidFill>
            </a:endParaRPr>
          </a:p>
        </p:txBody>
      </p:sp>
      <p:sp>
        <p:nvSpPr>
          <p:cNvPr id="360" name="Google Shape;360;p28"/>
          <p:cNvSpPr txBox="1"/>
          <p:nvPr/>
        </p:nvSpPr>
        <p:spPr>
          <a:xfrm>
            <a:off x="8661400" y="8153400"/>
            <a:ext cx="183197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Biais sexiste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1" name="Google Shape;361;p28"/>
          <p:cNvSpPr txBox="1"/>
          <p:nvPr/>
        </p:nvSpPr>
        <p:spPr>
          <a:xfrm>
            <a:off x="1786225" y="8752850"/>
            <a:ext cx="92139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 biais est subjectif et doit être considéré par rapport à la tâche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</a:t>
            </a:r>
            <a:endParaRPr/>
          </a:p>
        </p:txBody>
      </p:sp>
      <p:sp>
        <p:nvSpPr>
          <p:cNvPr id="363" name="Google Shape;363;p28"/>
          <p:cNvSpPr txBox="1"/>
          <p:nvPr/>
        </p:nvSpPr>
        <p:spPr>
          <a:xfrm>
            <a:off x="2463800" y="8229600"/>
            <a:ext cx="183197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Biais sexiste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4" name="Google Shape;364;p28"/>
          <p:cNvSpPr txBox="1"/>
          <p:nvPr/>
        </p:nvSpPr>
        <p:spPr>
          <a:xfrm>
            <a:off x="2614425" y="4876800"/>
            <a:ext cx="18321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Embauche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5" name="Google Shape;365;p28"/>
          <p:cNvSpPr txBox="1"/>
          <p:nvPr/>
        </p:nvSpPr>
        <p:spPr>
          <a:xfrm>
            <a:off x="8430000" y="4978400"/>
            <a:ext cx="29427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Diagnostic médical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6" name="Google Shape;366;p28"/>
          <p:cNvSpPr txBox="1"/>
          <p:nvPr>
            <p:ph type="title"/>
          </p:nvPr>
        </p:nvSpPr>
        <p:spPr>
          <a:xfrm>
            <a:off x="1447800" y="927100"/>
            <a:ext cx="111072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Pourquoi n'avons-nous pas une définition?</a:t>
            </a:r>
            <a:endParaRPr sz="4500"/>
          </a:p>
        </p:txBody>
      </p:sp>
      <p:pic>
        <p:nvPicPr>
          <p:cNvPr id="367" name="Google Shape;367;p28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88200" y="5459460"/>
            <a:ext cx="4800185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9"/>
          <p:cNvSpPr txBox="1"/>
          <p:nvPr>
            <p:ph type="title"/>
          </p:nvPr>
        </p:nvSpPr>
        <p:spPr>
          <a:xfrm>
            <a:off x="2540000" y="1003300"/>
            <a:ext cx="793242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Il n'y a pas de mesure convenue</a:t>
            </a:r>
            <a:endParaRPr/>
          </a:p>
        </p:txBody>
      </p:sp>
      <p:pic>
        <p:nvPicPr>
          <p:cNvPr id="373" name="Google Shape;37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8466" y="2610042"/>
            <a:ext cx="10395262" cy="3158482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9"/>
          <p:cNvSpPr txBox="1"/>
          <p:nvPr/>
        </p:nvSpPr>
        <p:spPr>
          <a:xfrm>
            <a:off x="275375" y="6184900"/>
            <a:ext cx="12237000" cy="22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244475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B51600"/>
                </a:solidFill>
              </a:rPr>
              <a:t>Il n'y a pas de mesure unique convenue pour la discrimination/l'équité (ce sont des choix sociétaux qui dépendent de notre culture)</a:t>
            </a:r>
            <a:endParaRPr sz="3000">
              <a:solidFill>
                <a:srgbClr val="B51600"/>
              </a:solidFill>
            </a:endParaRPr>
          </a:p>
          <a:p>
            <a:pPr indent="0" lvl="0" marL="244475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22222"/>
                </a:solidFill>
              </a:rPr>
              <a:t>Qu'est-ce qui est </a:t>
            </a:r>
            <a:r>
              <a:rPr b="1" lang="en-US" sz="2300">
                <a:solidFill>
                  <a:srgbClr val="222222"/>
                </a:solidFill>
              </a:rPr>
              <a:t>juste</a:t>
            </a:r>
            <a:r>
              <a:rPr lang="en-US" sz="2300">
                <a:solidFill>
                  <a:srgbClr val="222222"/>
                </a:solidFill>
              </a:rPr>
              <a:t> ?</a:t>
            </a:r>
            <a:endParaRPr sz="2300">
              <a:solidFill>
                <a:srgbClr val="222222"/>
              </a:solidFill>
            </a:endParaRPr>
          </a:p>
          <a:p>
            <a:pPr indent="0" lvl="0" marL="244475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22222"/>
                </a:solidFill>
              </a:rPr>
              <a:t>50% </a:t>
            </a:r>
            <a:r>
              <a:rPr b="1" lang="en-US" sz="2300">
                <a:solidFill>
                  <a:srgbClr val="222222"/>
                </a:solidFill>
              </a:rPr>
              <a:t>femmes</a:t>
            </a:r>
            <a:r>
              <a:rPr lang="en-US" sz="2300">
                <a:solidFill>
                  <a:srgbClr val="222222"/>
                </a:solidFill>
              </a:rPr>
              <a:t>, 50% </a:t>
            </a:r>
            <a:r>
              <a:rPr b="1" lang="en-US" sz="2300">
                <a:solidFill>
                  <a:srgbClr val="222222"/>
                </a:solidFill>
              </a:rPr>
              <a:t>hommes</a:t>
            </a:r>
            <a:r>
              <a:rPr lang="en-US" sz="2300">
                <a:solidFill>
                  <a:srgbClr val="222222"/>
                </a:solidFill>
              </a:rPr>
              <a:t> ?</a:t>
            </a:r>
            <a:endParaRPr sz="2300">
              <a:solidFill>
                <a:srgbClr val="222222"/>
              </a:solidFill>
            </a:endParaRPr>
          </a:p>
          <a:p>
            <a:pPr indent="0" lvl="0" marL="244475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22222"/>
                </a:solidFill>
              </a:rPr>
              <a:t>En fonction de la </a:t>
            </a:r>
            <a:r>
              <a:rPr b="1" lang="en-US" sz="2300">
                <a:solidFill>
                  <a:srgbClr val="222222"/>
                </a:solidFill>
              </a:rPr>
              <a:t>population</a:t>
            </a:r>
            <a:r>
              <a:rPr lang="en-US" sz="2300">
                <a:solidFill>
                  <a:srgbClr val="222222"/>
                </a:solidFill>
              </a:rPr>
              <a:t> ?</a:t>
            </a:r>
            <a:endParaRPr sz="2300">
              <a:solidFill>
                <a:srgbClr val="222222"/>
              </a:solidFill>
            </a:endParaRPr>
          </a:p>
          <a:p>
            <a:pPr indent="0" lvl="0" marL="244475" marR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22222"/>
                </a:solidFill>
              </a:rPr>
              <a:t>Résultats pour "PDG" dans Google Images : 11 % de femmes, 27 % de femmes PDG aux États-Unis</a:t>
            </a:r>
            <a:endParaRPr sz="2300">
              <a:solidFill>
                <a:srgbClr val="222222"/>
              </a:solidFill>
            </a:endParaRPr>
          </a:p>
        </p:txBody>
      </p:sp>
      <p:sp>
        <p:nvSpPr>
          <p:cNvPr id="375" name="Google Shape;375;p2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23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0"/>
          <p:cNvSpPr txBox="1"/>
          <p:nvPr>
            <p:ph type="title"/>
          </p:nvPr>
        </p:nvSpPr>
        <p:spPr>
          <a:xfrm>
            <a:off x="528950" y="3392550"/>
            <a:ext cx="12099300" cy="2335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152400">
            <a:noAutofit/>
          </a:bodyPr>
          <a:lstStyle/>
          <a:p>
            <a:pPr indent="-2590800" lvl="0" marL="3797300" marR="11925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</a:rPr>
              <a:t>Différentes définitions</a:t>
            </a:r>
            <a:endParaRPr sz="6000">
              <a:solidFill>
                <a:srgbClr val="FFFFFF"/>
              </a:solidFill>
            </a:endParaRPr>
          </a:p>
          <a:p>
            <a:pPr indent="-2590800" lvl="0" marL="3797300" marR="11925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</a:rPr>
              <a:t>d'équité algorithmique </a:t>
            </a:r>
            <a:endParaRPr sz="6000"/>
          </a:p>
        </p:txBody>
      </p:sp>
      <p:sp>
        <p:nvSpPr>
          <p:cNvPr id="381" name="Google Shape;381;p30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24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1"/>
          <p:cNvSpPr txBox="1"/>
          <p:nvPr>
            <p:ph type="title"/>
          </p:nvPr>
        </p:nvSpPr>
        <p:spPr>
          <a:xfrm>
            <a:off x="3213100" y="1003300"/>
            <a:ext cx="72600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de définitions de l'équité</a:t>
            </a:r>
            <a:endParaRPr/>
          </a:p>
        </p:txBody>
      </p:sp>
      <p:sp>
        <p:nvSpPr>
          <p:cNvPr id="387" name="Google Shape;387;p3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25</a:t>
            </a:r>
            <a:endParaRPr/>
          </a:p>
        </p:txBody>
      </p:sp>
      <p:sp>
        <p:nvSpPr>
          <p:cNvPr id="388" name="Google Shape;388;p31"/>
          <p:cNvSpPr txBox="1"/>
          <p:nvPr/>
        </p:nvSpPr>
        <p:spPr>
          <a:xfrm>
            <a:off x="774700" y="2628900"/>
            <a:ext cx="98913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Différentes définitions basées sur des concepts juridiques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1"/>
          <p:cNvSpPr txBox="1"/>
          <p:nvPr/>
        </p:nvSpPr>
        <p:spPr>
          <a:xfrm>
            <a:off x="1219200" y="36639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1"/>
          <p:cNvSpPr txBox="1"/>
          <p:nvPr/>
        </p:nvSpPr>
        <p:spPr>
          <a:xfrm>
            <a:off x="1663700" y="3619500"/>
            <a:ext cx="7698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Discrimination directe vs indirecte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1"/>
          <p:cNvSpPr txBox="1"/>
          <p:nvPr/>
        </p:nvSpPr>
        <p:spPr>
          <a:xfrm>
            <a:off x="1219200" y="46545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1"/>
          <p:cNvSpPr txBox="1"/>
          <p:nvPr/>
        </p:nvSpPr>
        <p:spPr>
          <a:xfrm>
            <a:off x="1663700" y="4610100"/>
            <a:ext cx="56484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Équité individuelle vs collective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1"/>
          <p:cNvSpPr txBox="1"/>
          <p:nvPr/>
        </p:nvSpPr>
        <p:spPr>
          <a:xfrm>
            <a:off x="1219200" y="56451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1"/>
          <p:cNvSpPr txBox="1"/>
          <p:nvPr/>
        </p:nvSpPr>
        <p:spPr>
          <a:xfrm>
            <a:off x="1663700" y="5600700"/>
            <a:ext cx="737552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Discrimination explicable vs inexplicable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2"/>
          <p:cNvSpPr txBox="1"/>
          <p:nvPr>
            <p:ph type="title"/>
          </p:nvPr>
        </p:nvSpPr>
        <p:spPr>
          <a:xfrm>
            <a:off x="3886200" y="1003300"/>
            <a:ext cx="6548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Discrimination indirecte</a:t>
            </a:r>
            <a:endParaRPr/>
          </a:p>
        </p:txBody>
      </p:sp>
      <p:sp>
        <p:nvSpPr>
          <p:cNvPr id="400" name="Google Shape;400;p32"/>
          <p:cNvSpPr txBox="1"/>
          <p:nvPr/>
        </p:nvSpPr>
        <p:spPr>
          <a:xfrm>
            <a:off x="126850" y="7480600"/>
            <a:ext cx="126207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22222"/>
                </a:solidFill>
              </a:rPr>
              <a:t>La </a:t>
            </a:r>
            <a:r>
              <a:rPr b="1" lang="en-US" sz="2400">
                <a:solidFill>
                  <a:srgbClr val="222222"/>
                </a:solidFill>
              </a:rPr>
              <a:t>discrimination indirecte</a:t>
            </a:r>
            <a:r>
              <a:rPr lang="en-US" sz="2400">
                <a:solidFill>
                  <a:srgbClr val="222222"/>
                </a:solidFill>
              </a:rPr>
              <a:t>, c'est quand il y a une pratique, une politique ou une règle qui s'applique à tout le monde de la même manière, mais qui désavantage certaines personnes.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401" name="Google Shape;401;p32"/>
          <p:cNvSpPr txBox="1"/>
          <p:nvPr/>
        </p:nvSpPr>
        <p:spPr>
          <a:xfrm>
            <a:off x="571500" y="2692400"/>
            <a:ext cx="12021820" cy="74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84848"/>
                </a:solidFill>
              </a:rPr>
              <a:t>La discrimination directe </a:t>
            </a:r>
            <a:r>
              <a:rPr lang="en-US" sz="2400">
                <a:solidFill>
                  <a:srgbClr val="484848"/>
                </a:solidFill>
              </a:rPr>
              <a:t>se produit lorsqu'une personne est traitée moins favorablement en raison de l'un des attributs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" name="Google Shape;40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6859" y="6087775"/>
            <a:ext cx="497928" cy="934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2413" y="4892405"/>
            <a:ext cx="717792" cy="873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2413" y="6118201"/>
            <a:ext cx="717792" cy="87331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5" name="Google Shape;405;p32"/>
          <p:cNvGraphicFramePr/>
          <p:nvPr/>
        </p:nvGraphicFramePr>
        <p:xfrm>
          <a:off x="3689578" y="375471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828050"/>
                <a:gridCol w="930850"/>
                <a:gridCol w="725250"/>
                <a:gridCol w="1523375"/>
              </a:tblGrid>
              <a:tr h="104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Nom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-50799" lvl="0" marL="226059" marR="164465" rtl="0" algn="l">
                        <a:lnSpc>
                          <a:spcPct val="102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50799" lvl="0" marL="226059" marR="164465" rtl="0" algn="l">
                        <a:lnSpc>
                          <a:spcPct val="102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ZIP code</a:t>
                      </a:r>
                      <a:endParaRPr sz="2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0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381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381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381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4368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368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368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Décision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1044300">
                <a:tc>
                  <a:txBody>
                    <a:bodyPr/>
                    <a:lstStyle/>
                    <a:p>
                      <a:pPr indent="0" lvl="0" marL="0" marR="127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27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27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Richard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H3C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111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3111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=</a:t>
                      </a:r>
                      <a:endParaRPr sz="2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90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104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Bob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F4C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111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Arial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endParaRPr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46375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</a:tbl>
          </a:graphicData>
        </a:graphic>
      </p:graphicFrame>
      <p:pic>
        <p:nvPicPr>
          <p:cNvPr id="406" name="Google Shape;406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46640" y="3735665"/>
            <a:ext cx="3636712" cy="32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27364" y="4913322"/>
            <a:ext cx="507190" cy="930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395146" y="6117248"/>
            <a:ext cx="1196690" cy="2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395082" y="5197411"/>
            <a:ext cx="1196818" cy="26774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3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26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"/>
          <p:cNvSpPr txBox="1"/>
          <p:nvPr>
            <p:ph type="title"/>
          </p:nvPr>
        </p:nvSpPr>
        <p:spPr>
          <a:xfrm>
            <a:off x="3213100" y="1003300"/>
            <a:ext cx="656717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de définitions de l'équité</a:t>
            </a:r>
            <a:endParaRPr/>
          </a:p>
        </p:txBody>
      </p:sp>
      <p:sp>
        <p:nvSpPr>
          <p:cNvPr id="416" name="Google Shape;416;p33"/>
          <p:cNvSpPr txBox="1"/>
          <p:nvPr/>
        </p:nvSpPr>
        <p:spPr>
          <a:xfrm>
            <a:off x="774700" y="2628900"/>
            <a:ext cx="749617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Différentes définitions basées sur des concepts juridiques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33"/>
          <p:cNvSpPr txBox="1"/>
          <p:nvPr/>
        </p:nvSpPr>
        <p:spPr>
          <a:xfrm>
            <a:off x="1219200" y="36639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33"/>
          <p:cNvSpPr txBox="1"/>
          <p:nvPr/>
        </p:nvSpPr>
        <p:spPr>
          <a:xfrm>
            <a:off x="1663700" y="3619500"/>
            <a:ext cx="6483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Discrimination directe vs indirecte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33"/>
          <p:cNvSpPr txBox="1"/>
          <p:nvPr/>
        </p:nvSpPr>
        <p:spPr>
          <a:xfrm>
            <a:off x="1219200" y="46545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50">
                <a:solidFill>
                  <a:srgbClr val="B51600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3"/>
          <p:cNvSpPr txBox="1"/>
          <p:nvPr/>
        </p:nvSpPr>
        <p:spPr>
          <a:xfrm>
            <a:off x="1663700" y="4610100"/>
            <a:ext cx="65673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B51600"/>
                </a:solidFill>
              </a:rPr>
              <a:t>Équité à l'echelle individuelle vs à l'échelle du groupe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3"/>
          <p:cNvSpPr txBox="1"/>
          <p:nvPr/>
        </p:nvSpPr>
        <p:spPr>
          <a:xfrm>
            <a:off x="1219200" y="5645150"/>
            <a:ext cx="1257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</a:rPr>
              <a:t>•</a:t>
            </a:r>
            <a:endParaRPr sz="22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3"/>
          <p:cNvSpPr txBox="1"/>
          <p:nvPr/>
        </p:nvSpPr>
        <p:spPr>
          <a:xfrm>
            <a:off x="1663700" y="5600700"/>
            <a:ext cx="737552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Discrimination explicable vs inexplicable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3" name="Google Shape;423;p33"/>
          <p:cNvGrpSpPr/>
          <p:nvPr/>
        </p:nvGrpSpPr>
        <p:grpSpPr>
          <a:xfrm>
            <a:off x="9158034" y="2524664"/>
            <a:ext cx="3587169" cy="5668029"/>
            <a:chOff x="9158034" y="2524664"/>
            <a:chExt cx="3587169" cy="5668029"/>
          </a:xfrm>
        </p:grpSpPr>
        <p:pic>
          <p:nvPicPr>
            <p:cNvPr id="424" name="Google Shape;424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158034" y="2552557"/>
              <a:ext cx="2789383" cy="56345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5" name="Google Shape;425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97230" y="2524664"/>
              <a:ext cx="847973" cy="5668029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426" name="Google Shape;426;p33"/>
          <p:cNvGraphicFramePr/>
          <p:nvPr/>
        </p:nvGraphicFramePr>
        <p:xfrm>
          <a:off x="9167508" y="251618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3558550"/>
              </a:tblGrid>
              <a:tr h="501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24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D0E5"/>
                    </a:solidFill>
                  </a:tcPr>
                </a:tc>
              </a:tr>
              <a:tr h="3544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24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D0E5"/>
                    </a:solidFill>
                  </a:tcPr>
                </a:tc>
              </a:tr>
              <a:tr h="980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27" name="Google Shape;427;p3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27</a:t>
            </a:r>
            <a:endParaRPr/>
          </a:p>
        </p:txBody>
      </p:sp>
      <p:sp>
        <p:nvSpPr>
          <p:cNvPr id="428" name="Google Shape;428;p33"/>
          <p:cNvSpPr txBox="1"/>
          <p:nvPr/>
        </p:nvSpPr>
        <p:spPr>
          <a:xfrm>
            <a:off x="127000" y="8483600"/>
            <a:ext cx="12755245" cy="566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noAutofit/>
          </a:bodyPr>
          <a:lstStyle/>
          <a:p>
            <a:pPr indent="0" lvl="0" marL="12700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22222"/>
                </a:solidFill>
              </a:rPr>
              <a:t>Verma, Sahil et Julia Rubin. "Fairness Definitions Explained." Atelier international IEEE/ACM 2018 sur l'équité des logiciels (FairWare). IEEE, 2018.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>
            <p:ph type="title"/>
          </p:nvPr>
        </p:nvSpPr>
        <p:spPr>
          <a:xfrm>
            <a:off x="3213100" y="1003300"/>
            <a:ext cx="7902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de définitions de l'équité</a:t>
            </a:r>
            <a:endParaRPr/>
          </a:p>
        </p:txBody>
      </p:sp>
      <p:sp>
        <p:nvSpPr>
          <p:cNvPr id="434" name="Google Shape;434;p34"/>
          <p:cNvSpPr txBox="1"/>
          <p:nvPr/>
        </p:nvSpPr>
        <p:spPr>
          <a:xfrm>
            <a:off x="1828800" y="2019300"/>
            <a:ext cx="92868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E9301"/>
                </a:solidFill>
              </a:rPr>
              <a:t>Équité de groupe VS. Équité collective</a:t>
            </a:r>
            <a:endParaRPr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34"/>
          <p:cNvSpPr txBox="1"/>
          <p:nvPr/>
        </p:nvSpPr>
        <p:spPr>
          <a:xfrm>
            <a:off x="914400" y="6184900"/>
            <a:ext cx="1080579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28600" lvl="0" marL="241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</a:rPr>
              <a:t>Groupe :</a:t>
            </a:r>
            <a:r>
              <a:rPr lang="en-US" sz="2500">
                <a:solidFill>
                  <a:schemeClr val="dk1"/>
                </a:solidFill>
              </a:rPr>
              <a:t> l'impact que la discrimination a sur les groupes d'individus.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436" name="Google Shape;43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03446" y="4403756"/>
            <a:ext cx="836716" cy="836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9978" y="4391056"/>
            <a:ext cx="836716" cy="836716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 txBox="1"/>
          <p:nvPr/>
        </p:nvSpPr>
        <p:spPr>
          <a:xfrm>
            <a:off x="914400" y="3690815"/>
            <a:ext cx="9881235" cy="15011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07625">
            <a:noAutofit/>
          </a:bodyPr>
          <a:lstStyle/>
          <a:p>
            <a:pPr indent="0" lvl="0" marL="423544" marR="0" rtl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Individuel :</a:t>
            </a:r>
            <a:r>
              <a:rPr lang="en-US" sz="2500">
                <a:solidFill>
                  <a:schemeClr val="dk1"/>
                </a:solidFill>
              </a:rPr>
              <a:t> l'impact que la discrimination a sur les individus.</a:t>
            </a:r>
            <a:endParaRPr sz="2500">
              <a:solidFill>
                <a:schemeClr val="dk1"/>
              </a:solidFill>
            </a:endParaRPr>
          </a:p>
          <a:p>
            <a:pPr indent="0" lvl="0" marL="423544" marR="0" rtl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=</a:t>
            </a:r>
            <a:endParaRPr b="1" sz="2500">
              <a:solidFill>
                <a:schemeClr val="dk1"/>
              </a:solidFill>
            </a:endParaRPr>
          </a:p>
        </p:txBody>
      </p:sp>
      <p:grpSp>
        <p:nvGrpSpPr>
          <p:cNvPr id="439" name="Google Shape;439;p34"/>
          <p:cNvGrpSpPr/>
          <p:nvPr/>
        </p:nvGrpSpPr>
        <p:grpSpPr>
          <a:xfrm>
            <a:off x="3466134" y="6584336"/>
            <a:ext cx="2104595" cy="2057400"/>
            <a:chOff x="3466134" y="6584336"/>
            <a:chExt cx="2104595" cy="2057400"/>
          </a:xfrm>
        </p:grpSpPr>
        <p:pic>
          <p:nvPicPr>
            <p:cNvPr id="440" name="Google Shape;440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466134" y="6863178"/>
              <a:ext cx="466126" cy="4661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1" name="Google Shape;441;p34"/>
            <p:cNvSpPr/>
            <p:nvPr/>
          </p:nvSpPr>
          <p:spPr>
            <a:xfrm>
              <a:off x="3867659" y="6584336"/>
              <a:ext cx="1703070" cy="2057400"/>
            </a:xfrm>
            <a:custGeom>
              <a:rect b="b" l="l" r="r" t="t"/>
              <a:pathLst>
                <a:path extrusionOk="0" h="2057400" w="1703070">
                  <a:moveTo>
                    <a:pt x="1453362" y="301055"/>
                  </a:moveTo>
                  <a:lnTo>
                    <a:pt x="1482676" y="338258"/>
                  </a:lnTo>
                  <a:lnTo>
                    <a:pt x="1510157" y="376754"/>
                  </a:lnTo>
                  <a:lnTo>
                    <a:pt x="1535807" y="416458"/>
                  </a:lnTo>
                  <a:lnTo>
                    <a:pt x="1559624" y="457288"/>
                  </a:lnTo>
                  <a:lnTo>
                    <a:pt x="1581610" y="499160"/>
                  </a:lnTo>
                  <a:lnTo>
                    <a:pt x="1601763" y="541990"/>
                  </a:lnTo>
                  <a:lnTo>
                    <a:pt x="1620084" y="585696"/>
                  </a:lnTo>
                  <a:lnTo>
                    <a:pt x="1636573" y="630194"/>
                  </a:lnTo>
                  <a:lnTo>
                    <a:pt x="1651230" y="675401"/>
                  </a:lnTo>
                  <a:lnTo>
                    <a:pt x="1664055" y="721233"/>
                  </a:lnTo>
                  <a:lnTo>
                    <a:pt x="1675048" y="767606"/>
                  </a:lnTo>
                  <a:lnTo>
                    <a:pt x="1684208" y="814439"/>
                  </a:lnTo>
                  <a:lnTo>
                    <a:pt x="1691537" y="861646"/>
                  </a:lnTo>
                  <a:lnTo>
                    <a:pt x="1697033" y="909145"/>
                  </a:lnTo>
                  <a:lnTo>
                    <a:pt x="1700697" y="956853"/>
                  </a:lnTo>
                  <a:lnTo>
                    <a:pt x="1702530" y="1004685"/>
                  </a:lnTo>
                  <a:lnTo>
                    <a:pt x="1702530" y="1052560"/>
                  </a:lnTo>
                  <a:lnTo>
                    <a:pt x="1700697" y="1100392"/>
                  </a:lnTo>
                  <a:lnTo>
                    <a:pt x="1697033" y="1148100"/>
                  </a:lnTo>
                  <a:lnTo>
                    <a:pt x="1691537" y="1195599"/>
                  </a:lnTo>
                  <a:lnTo>
                    <a:pt x="1684208" y="1242807"/>
                  </a:lnTo>
                  <a:lnTo>
                    <a:pt x="1675048" y="1289639"/>
                  </a:lnTo>
                  <a:lnTo>
                    <a:pt x="1664055" y="1336013"/>
                  </a:lnTo>
                  <a:lnTo>
                    <a:pt x="1651230" y="1381844"/>
                  </a:lnTo>
                  <a:lnTo>
                    <a:pt x="1636573" y="1427051"/>
                  </a:lnTo>
                  <a:lnTo>
                    <a:pt x="1620084" y="1471549"/>
                  </a:lnTo>
                  <a:lnTo>
                    <a:pt x="1601763" y="1515255"/>
                  </a:lnTo>
                  <a:lnTo>
                    <a:pt x="1581610" y="1558086"/>
                  </a:lnTo>
                  <a:lnTo>
                    <a:pt x="1559624" y="1599958"/>
                  </a:lnTo>
                  <a:lnTo>
                    <a:pt x="1535807" y="1640788"/>
                  </a:lnTo>
                  <a:lnTo>
                    <a:pt x="1510157" y="1680492"/>
                  </a:lnTo>
                  <a:lnTo>
                    <a:pt x="1482676" y="1718988"/>
                  </a:lnTo>
                  <a:lnTo>
                    <a:pt x="1453362" y="1756191"/>
                  </a:lnTo>
                  <a:lnTo>
                    <a:pt x="1420550" y="1793823"/>
                  </a:lnTo>
                  <a:lnTo>
                    <a:pt x="1386532" y="1828946"/>
                  </a:lnTo>
                  <a:lnTo>
                    <a:pt x="1351391" y="1861561"/>
                  </a:lnTo>
                  <a:lnTo>
                    <a:pt x="1315209" y="1891666"/>
                  </a:lnTo>
                  <a:lnTo>
                    <a:pt x="1278070" y="1919263"/>
                  </a:lnTo>
                  <a:lnTo>
                    <a:pt x="1240057" y="1944351"/>
                  </a:lnTo>
                  <a:lnTo>
                    <a:pt x="1201254" y="1966930"/>
                  </a:lnTo>
                  <a:lnTo>
                    <a:pt x="1161743" y="1987000"/>
                  </a:lnTo>
                  <a:lnTo>
                    <a:pt x="1121608" y="2004562"/>
                  </a:lnTo>
                  <a:lnTo>
                    <a:pt x="1080932" y="2019615"/>
                  </a:lnTo>
                  <a:lnTo>
                    <a:pt x="1039799" y="2032159"/>
                  </a:lnTo>
                  <a:lnTo>
                    <a:pt x="998291" y="2042194"/>
                  </a:lnTo>
                  <a:lnTo>
                    <a:pt x="956491" y="2049720"/>
                  </a:lnTo>
                  <a:lnTo>
                    <a:pt x="914484" y="2054738"/>
                  </a:lnTo>
                  <a:lnTo>
                    <a:pt x="872351" y="2057247"/>
                  </a:lnTo>
                  <a:lnTo>
                    <a:pt x="830178" y="2057247"/>
                  </a:lnTo>
                  <a:lnTo>
                    <a:pt x="788045" y="2054738"/>
                  </a:lnTo>
                  <a:lnTo>
                    <a:pt x="746038" y="2049720"/>
                  </a:lnTo>
                  <a:lnTo>
                    <a:pt x="704238" y="2042194"/>
                  </a:lnTo>
                  <a:lnTo>
                    <a:pt x="662730" y="2032159"/>
                  </a:lnTo>
                  <a:lnTo>
                    <a:pt x="621597" y="2019615"/>
                  </a:lnTo>
                  <a:lnTo>
                    <a:pt x="580921" y="2004562"/>
                  </a:lnTo>
                  <a:lnTo>
                    <a:pt x="540786" y="1987000"/>
                  </a:lnTo>
                  <a:lnTo>
                    <a:pt x="501275" y="1966930"/>
                  </a:lnTo>
                  <a:lnTo>
                    <a:pt x="462472" y="1944351"/>
                  </a:lnTo>
                  <a:lnTo>
                    <a:pt x="424459" y="1919263"/>
                  </a:lnTo>
                  <a:lnTo>
                    <a:pt x="387320" y="1891666"/>
                  </a:lnTo>
                  <a:lnTo>
                    <a:pt x="351138" y="1861561"/>
                  </a:lnTo>
                  <a:lnTo>
                    <a:pt x="315997" y="1828946"/>
                  </a:lnTo>
                  <a:lnTo>
                    <a:pt x="281979" y="1793823"/>
                  </a:lnTo>
                  <a:lnTo>
                    <a:pt x="249167" y="1756191"/>
                  </a:lnTo>
                  <a:lnTo>
                    <a:pt x="219853" y="1718988"/>
                  </a:lnTo>
                  <a:lnTo>
                    <a:pt x="192372" y="1680492"/>
                  </a:lnTo>
                  <a:lnTo>
                    <a:pt x="166722" y="1640788"/>
                  </a:lnTo>
                  <a:lnTo>
                    <a:pt x="142905" y="1599958"/>
                  </a:lnTo>
                  <a:lnTo>
                    <a:pt x="120919" y="1558086"/>
                  </a:lnTo>
                  <a:lnTo>
                    <a:pt x="100766" y="1515255"/>
                  </a:lnTo>
                  <a:lnTo>
                    <a:pt x="82445" y="1471549"/>
                  </a:lnTo>
                  <a:lnTo>
                    <a:pt x="65956" y="1427051"/>
                  </a:lnTo>
                  <a:lnTo>
                    <a:pt x="51299" y="1381844"/>
                  </a:lnTo>
                  <a:lnTo>
                    <a:pt x="38474" y="1336013"/>
                  </a:lnTo>
                  <a:lnTo>
                    <a:pt x="27481" y="1289639"/>
                  </a:lnTo>
                  <a:lnTo>
                    <a:pt x="18321" y="1242807"/>
                  </a:lnTo>
                  <a:lnTo>
                    <a:pt x="10992" y="1195599"/>
                  </a:lnTo>
                  <a:lnTo>
                    <a:pt x="5496" y="1148100"/>
                  </a:lnTo>
                  <a:lnTo>
                    <a:pt x="1832" y="1100392"/>
                  </a:lnTo>
                  <a:lnTo>
                    <a:pt x="0" y="1052560"/>
                  </a:lnTo>
                  <a:lnTo>
                    <a:pt x="0" y="1004685"/>
                  </a:lnTo>
                  <a:lnTo>
                    <a:pt x="1832" y="956853"/>
                  </a:lnTo>
                  <a:lnTo>
                    <a:pt x="5496" y="909145"/>
                  </a:lnTo>
                  <a:lnTo>
                    <a:pt x="10992" y="861646"/>
                  </a:lnTo>
                  <a:lnTo>
                    <a:pt x="18321" y="814439"/>
                  </a:lnTo>
                  <a:lnTo>
                    <a:pt x="27481" y="767606"/>
                  </a:lnTo>
                  <a:lnTo>
                    <a:pt x="38474" y="721233"/>
                  </a:lnTo>
                  <a:lnTo>
                    <a:pt x="51299" y="675401"/>
                  </a:lnTo>
                  <a:lnTo>
                    <a:pt x="65956" y="630194"/>
                  </a:lnTo>
                  <a:lnTo>
                    <a:pt x="82445" y="585696"/>
                  </a:lnTo>
                  <a:lnTo>
                    <a:pt x="100766" y="541990"/>
                  </a:lnTo>
                  <a:lnTo>
                    <a:pt x="120919" y="499160"/>
                  </a:lnTo>
                  <a:lnTo>
                    <a:pt x="142905" y="457288"/>
                  </a:lnTo>
                  <a:lnTo>
                    <a:pt x="166722" y="416458"/>
                  </a:lnTo>
                  <a:lnTo>
                    <a:pt x="192372" y="376754"/>
                  </a:lnTo>
                  <a:lnTo>
                    <a:pt x="219853" y="338258"/>
                  </a:lnTo>
                  <a:lnTo>
                    <a:pt x="249167" y="301055"/>
                  </a:lnTo>
                  <a:lnTo>
                    <a:pt x="281979" y="263423"/>
                  </a:lnTo>
                  <a:lnTo>
                    <a:pt x="315997" y="228300"/>
                  </a:lnTo>
                  <a:lnTo>
                    <a:pt x="351138" y="195685"/>
                  </a:lnTo>
                  <a:lnTo>
                    <a:pt x="387320" y="165580"/>
                  </a:lnTo>
                  <a:lnTo>
                    <a:pt x="424459" y="137983"/>
                  </a:lnTo>
                  <a:lnTo>
                    <a:pt x="462472" y="112895"/>
                  </a:lnTo>
                  <a:lnTo>
                    <a:pt x="501275" y="90316"/>
                  </a:lnTo>
                  <a:lnTo>
                    <a:pt x="540786" y="70246"/>
                  </a:lnTo>
                  <a:lnTo>
                    <a:pt x="580921" y="52684"/>
                  </a:lnTo>
                  <a:lnTo>
                    <a:pt x="621597" y="37631"/>
                  </a:lnTo>
                  <a:lnTo>
                    <a:pt x="662730" y="25087"/>
                  </a:lnTo>
                  <a:lnTo>
                    <a:pt x="704238" y="15052"/>
                  </a:lnTo>
                  <a:lnTo>
                    <a:pt x="746038" y="7526"/>
                  </a:lnTo>
                  <a:lnTo>
                    <a:pt x="788045" y="2508"/>
                  </a:lnTo>
                  <a:lnTo>
                    <a:pt x="830178" y="0"/>
                  </a:lnTo>
                  <a:lnTo>
                    <a:pt x="872351" y="0"/>
                  </a:lnTo>
                  <a:lnTo>
                    <a:pt x="914484" y="2508"/>
                  </a:lnTo>
                  <a:lnTo>
                    <a:pt x="956491" y="7526"/>
                  </a:lnTo>
                  <a:lnTo>
                    <a:pt x="998291" y="15052"/>
                  </a:lnTo>
                  <a:lnTo>
                    <a:pt x="1039799" y="25087"/>
                  </a:lnTo>
                  <a:lnTo>
                    <a:pt x="1080932" y="37631"/>
                  </a:lnTo>
                  <a:lnTo>
                    <a:pt x="1121608" y="52684"/>
                  </a:lnTo>
                  <a:lnTo>
                    <a:pt x="1161743" y="70246"/>
                  </a:lnTo>
                  <a:lnTo>
                    <a:pt x="1201254" y="90316"/>
                  </a:lnTo>
                  <a:lnTo>
                    <a:pt x="1240057" y="112895"/>
                  </a:lnTo>
                  <a:lnTo>
                    <a:pt x="1278070" y="137983"/>
                  </a:lnTo>
                  <a:lnTo>
                    <a:pt x="1315209" y="165580"/>
                  </a:lnTo>
                  <a:lnTo>
                    <a:pt x="1351391" y="195685"/>
                  </a:lnTo>
                  <a:lnTo>
                    <a:pt x="1386532" y="228300"/>
                  </a:lnTo>
                  <a:lnTo>
                    <a:pt x="1420550" y="263423"/>
                  </a:lnTo>
                  <a:lnTo>
                    <a:pt x="1453362" y="301055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42" name="Google Shape;442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390518" y="6741955"/>
              <a:ext cx="666270" cy="6662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3" name="Google Shape;443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32269" y="7046066"/>
              <a:ext cx="666270" cy="6662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4" name="Google Shape;444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390518" y="7403594"/>
              <a:ext cx="666270" cy="6662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5" name="Google Shape;445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758728" y="7046066"/>
              <a:ext cx="666270" cy="13442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6" name="Google Shape;446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32269" y="7724089"/>
              <a:ext cx="666270" cy="66627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47" name="Google Shape;447;p34"/>
          <p:cNvGrpSpPr/>
          <p:nvPr/>
        </p:nvGrpSpPr>
        <p:grpSpPr>
          <a:xfrm>
            <a:off x="6992144" y="6680095"/>
            <a:ext cx="2007525" cy="2062769"/>
            <a:chOff x="6992144" y="6680095"/>
            <a:chExt cx="2007525" cy="2062769"/>
          </a:xfrm>
        </p:grpSpPr>
        <p:pic>
          <p:nvPicPr>
            <p:cNvPr id="448" name="Google Shape;448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05293" y="6772293"/>
              <a:ext cx="666271" cy="6662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9" name="Google Shape;449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47044" y="7076403"/>
              <a:ext cx="666271" cy="6662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05293" y="7433931"/>
              <a:ext cx="666271" cy="6662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873505" y="7076403"/>
              <a:ext cx="666271" cy="13442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2" name="Google Shape;452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47044" y="7754428"/>
              <a:ext cx="666271" cy="6662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3" name="Google Shape;453;p34"/>
            <p:cNvSpPr/>
            <p:nvPr/>
          </p:nvSpPr>
          <p:spPr>
            <a:xfrm>
              <a:off x="6992144" y="6685464"/>
              <a:ext cx="1703070" cy="2057400"/>
            </a:xfrm>
            <a:custGeom>
              <a:rect b="b" l="l" r="r" t="t"/>
              <a:pathLst>
                <a:path extrusionOk="0" h="2057400" w="1703070">
                  <a:moveTo>
                    <a:pt x="1453363" y="301055"/>
                  </a:moveTo>
                  <a:lnTo>
                    <a:pt x="1482677" y="338258"/>
                  </a:lnTo>
                  <a:lnTo>
                    <a:pt x="1510159" y="376754"/>
                  </a:lnTo>
                  <a:lnTo>
                    <a:pt x="1535809" y="416458"/>
                  </a:lnTo>
                  <a:lnTo>
                    <a:pt x="1559626" y="457288"/>
                  </a:lnTo>
                  <a:lnTo>
                    <a:pt x="1581612" y="499160"/>
                  </a:lnTo>
                  <a:lnTo>
                    <a:pt x="1601765" y="541991"/>
                  </a:lnTo>
                  <a:lnTo>
                    <a:pt x="1620086" y="585697"/>
                  </a:lnTo>
                  <a:lnTo>
                    <a:pt x="1636575" y="630195"/>
                  </a:lnTo>
                  <a:lnTo>
                    <a:pt x="1651232" y="675402"/>
                  </a:lnTo>
                  <a:lnTo>
                    <a:pt x="1664057" y="721234"/>
                  </a:lnTo>
                  <a:lnTo>
                    <a:pt x="1675050" y="767608"/>
                  </a:lnTo>
                  <a:lnTo>
                    <a:pt x="1684211" y="814440"/>
                  </a:lnTo>
                  <a:lnTo>
                    <a:pt x="1691539" y="861647"/>
                  </a:lnTo>
                  <a:lnTo>
                    <a:pt x="1697035" y="909147"/>
                  </a:lnTo>
                  <a:lnTo>
                    <a:pt x="1700700" y="956854"/>
                  </a:lnTo>
                  <a:lnTo>
                    <a:pt x="1702532" y="1004687"/>
                  </a:lnTo>
                  <a:lnTo>
                    <a:pt x="1702532" y="1052561"/>
                  </a:lnTo>
                  <a:lnTo>
                    <a:pt x="1700700" y="1100394"/>
                  </a:lnTo>
                  <a:lnTo>
                    <a:pt x="1697035" y="1148102"/>
                  </a:lnTo>
                  <a:lnTo>
                    <a:pt x="1691539" y="1195601"/>
                  </a:lnTo>
                  <a:lnTo>
                    <a:pt x="1684211" y="1242808"/>
                  </a:lnTo>
                  <a:lnTo>
                    <a:pt x="1675050" y="1289641"/>
                  </a:lnTo>
                  <a:lnTo>
                    <a:pt x="1664057" y="1336014"/>
                  </a:lnTo>
                  <a:lnTo>
                    <a:pt x="1651232" y="1381846"/>
                  </a:lnTo>
                  <a:lnTo>
                    <a:pt x="1636575" y="1427053"/>
                  </a:lnTo>
                  <a:lnTo>
                    <a:pt x="1620086" y="1471551"/>
                  </a:lnTo>
                  <a:lnTo>
                    <a:pt x="1601765" y="1515257"/>
                  </a:lnTo>
                  <a:lnTo>
                    <a:pt x="1581612" y="1558087"/>
                  </a:lnTo>
                  <a:lnTo>
                    <a:pt x="1559626" y="1599959"/>
                  </a:lnTo>
                  <a:lnTo>
                    <a:pt x="1535809" y="1640789"/>
                  </a:lnTo>
                  <a:lnTo>
                    <a:pt x="1510159" y="1680494"/>
                  </a:lnTo>
                  <a:lnTo>
                    <a:pt x="1482677" y="1718989"/>
                  </a:lnTo>
                  <a:lnTo>
                    <a:pt x="1453363" y="1756192"/>
                  </a:lnTo>
                  <a:lnTo>
                    <a:pt x="1420552" y="1793824"/>
                  </a:lnTo>
                  <a:lnTo>
                    <a:pt x="1386534" y="1828947"/>
                  </a:lnTo>
                  <a:lnTo>
                    <a:pt x="1351392" y="1861562"/>
                  </a:lnTo>
                  <a:lnTo>
                    <a:pt x="1315210" y="1891667"/>
                  </a:lnTo>
                  <a:lnTo>
                    <a:pt x="1278071" y="1919264"/>
                  </a:lnTo>
                  <a:lnTo>
                    <a:pt x="1240058" y="1944352"/>
                  </a:lnTo>
                  <a:lnTo>
                    <a:pt x="1201255" y="1966931"/>
                  </a:lnTo>
                  <a:lnTo>
                    <a:pt x="1161744" y="1987002"/>
                  </a:lnTo>
                  <a:lnTo>
                    <a:pt x="1121609" y="2004563"/>
                  </a:lnTo>
                  <a:lnTo>
                    <a:pt x="1080933" y="2019616"/>
                  </a:lnTo>
                  <a:lnTo>
                    <a:pt x="1039800" y="2032160"/>
                  </a:lnTo>
                  <a:lnTo>
                    <a:pt x="998292" y="2042195"/>
                  </a:lnTo>
                  <a:lnTo>
                    <a:pt x="956492" y="2049722"/>
                  </a:lnTo>
                  <a:lnTo>
                    <a:pt x="914485" y="2054739"/>
                  </a:lnTo>
                  <a:lnTo>
                    <a:pt x="872352" y="2057248"/>
                  </a:lnTo>
                  <a:lnTo>
                    <a:pt x="830178" y="2057248"/>
                  </a:lnTo>
                  <a:lnTo>
                    <a:pt x="788046" y="2054739"/>
                  </a:lnTo>
                  <a:lnTo>
                    <a:pt x="746039" y="2049722"/>
                  </a:lnTo>
                  <a:lnTo>
                    <a:pt x="704239" y="2042195"/>
                  </a:lnTo>
                  <a:lnTo>
                    <a:pt x="662731" y="2032160"/>
                  </a:lnTo>
                  <a:lnTo>
                    <a:pt x="621597" y="2019616"/>
                  </a:lnTo>
                  <a:lnTo>
                    <a:pt x="580922" y="2004563"/>
                  </a:lnTo>
                  <a:lnTo>
                    <a:pt x="540787" y="1987002"/>
                  </a:lnTo>
                  <a:lnTo>
                    <a:pt x="501276" y="1966931"/>
                  </a:lnTo>
                  <a:lnTo>
                    <a:pt x="462472" y="1944352"/>
                  </a:lnTo>
                  <a:lnTo>
                    <a:pt x="424460" y="1919264"/>
                  </a:lnTo>
                  <a:lnTo>
                    <a:pt x="387321" y="1891667"/>
                  </a:lnTo>
                  <a:lnTo>
                    <a:pt x="351139" y="1861562"/>
                  </a:lnTo>
                  <a:lnTo>
                    <a:pt x="315997" y="1828947"/>
                  </a:lnTo>
                  <a:lnTo>
                    <a:pt x="281979" y="1793824"/>
                  </a:lnTo>
                  <a:lnTo>
                    <a:pt x="249168" y="1756192"/>
                  </a:lnTo>
                  <a:lnTo>
                    <a:pt x="219854" y="1718989"/>
                  </a:lnTo>
                  <a:lnTo>
                    <a:pt x="192372" y="1680494"/>
                  </a:lnTo>
                  <a:lnTo>
                    <a:pt x="166722" y="1640789"/>
                  </a:lnTo>
                  <a:lnTo>
                    <a:pt x="142905" y="1599959"/>
                  </a:lnTo>
                  <a:lnTo>
                    <a:pt x="120919" y="1558087"/>
                  </a:lnTo>
                  <a:lnTo>
                    <a:pt x="100766" y="1515257"/>
                  </a:lnTo>
                  <a:lnTo>
                    <a:pt x="82445" y="1471551"/>
                  </a:lnTo>
                  <a:lnTo>
                    <a:pt x="65956" y="1427053"/>
                  </a:lnTo>
                  <a:lnTo>
                    <a:pt x="51299" y="1381846"/>
                  </a:lnTo>
                  <a:lnTo>
                    <a:pt x="38474" y="1336014"/>
                  </a:lnTo>
                  <a:lnTo>
                    <a:pt x="27481" y="1289641"/>
                  </a:lnTo>
                  <a:lnTo>
                    <a:pt x="18321" y="1242808"/>
                  </a:lnTo>
                  <a:lnTo>
                    <a:pt x="10992" y="1195601"/>
                  </a:lnTo>
                  <a:lnTo>
                    <a:pt x="5496" y="1148102"/>
                  </a:lnTo>
                  <a:lnTo>
                    <a:pt x="1832" y="1100394"/>
                  </a:lnTo>
                  <a:lnTo>
                    <a:pt x="0" y="1052561"/>
                  </a:lnTo>
                  <a:lnTo>
                    <a:pt x="0" y="1004687"/>
                  </a:lnTo>
                  <a:lnTo>
                    <a:pt x="1832" y="956854"/>
                  </a:lnTo>
                  <a:lnTo>
                    <a:pt x="5496" y="909147"/>
                  </a:lnTo>
                  <a:lnTo>
                    <a:pt x="10992" y="861647"/>
                  </a:lnTo>
                  <a:lnTo>
                    <a:pt x="18321" y="814440"/>
                  </a:lnTo>
                  <a:lnTo>
                    <a:pt x="27481" y="767608"/>
                  </a:lnTo>
                  <a:lnTo>
                    <a:pt x="38474" y="721234"/>
                  </a:lnTo>
                  <a:lnTo>
                    <a:pt x="51299" y="675402"/>
                  </a:lnTo>
                  <a:lnTo>
                    <a:pt x="65956" y="630195"/>
                  </a:lnTo>
                  <a:lnTo>
                    <a:pt x="82445" y="585697"/>
                  </a:lnTo>
                  <a:lnTo>
                    <a:pt x="100766" y="541991"/>
                  </a:lnTo>
                  <a:lnTo>
                    <a:pt x="120919" y="499160"/>
                  </a:lnTo>
                  <a:lnTo>
                    <a:pt x="142905" y="457288"/>
                  </a:lnTo>
                  <a:lnTo>
                    <a:pt x="166722" y="416458"/>
                  </a:lnTo>
                  <a:lnTo>
                    <a:pt x="192372" y="376754"/>
                  </a:lnTo>
                  <a:lnTo>
                    <a:pt x="219854" y="338258"/>
                  </a:lnTo>
                  <a:lnTo>
                    <a:pt x="249168" y="301055"/>
                  </a:lnTo>
                  <a:lnTo>
                    <a:pt x="281979" y="263423"/>
                  </a:lnTo>
                  <a:lnTo>
                    <a:pt x="315997" y="228300"/>
                  </a:lnTo>
                  <a:lnTo>
                    <a:pt x="351139" y="195685"/>
                  </a:lnTo>
                  <a:lnTo>
                    <a:pt x="387321" y="165580"/>
                  </a:lnTo>
                  <a:lnTo>
                    <a:pt x="424460" y="137983"/>
                  </a:lnTo>
                  <a:lnTo>
                    <a:pt x="462472" y="112895"/>
                  </a:lnTo>
                  <a:lnTo>
                    <a:pt x="501276" y="90316"/>
                  </a:lnTo>
                  <a:lnTo>
                    <a:pt x="540787" y="70246"/>
                  </a:lnTo>
                  <a:lnTo>
                    <a:pt x="580922" y="52684"/>
                  </a:lnTo>
                  <a:lnTo>
                    <a:pt x="621597" y="37631"/>
                  </a:lnTo>
                  <a:lnTo>
                    <a:pt x="662731" y="25087"/>
                  </a:lnTo>
                  <a:lnTo>
                    <a:pt x="704239" y="15052"/>
                  </a:lnTo>
                  <a:lnTo>
                    <a:pt x="746039" y="7526"/>
                  </a:lnTo>
                  <a:lnTo>
                    <a:pt x="788046" y="2508"/>
                  </a:lnTo>
                  <a:lnTo>
                    <a:pt x="830178" y="0"/>
                  </a:lnTo>
                  <a:lnTo>
                    <a:pt x="872352" y="0"/>
                  </a:lnTo>
                  <a:lnTo>
                    <a:pt x="914485" y="2508"/>
                  </a:lnTo>
                  <a:lnTo>
                    <a:pt x="956492" y="7526"/>
                  </a:lnTo>
                  <a:lnTo>
                    <a:pt x="998292" y="15052"/>
                  </a:lnTo>
                  <a:lnTo>
                    <a:pt x="1039800" y="25087"/>
                  </a:lnTo>
                  <a:lnTo>
                    <a:pt x="1080933" y="37631"/>
                  </a:lnTo>
                  <a:lnTo>
                    <a:pt x="1121609" y="52684"/>
                  </a:lnTo>
                  <a:lnTo>
                    <a:pt x="1161744" y="70246"/>
                  </a:lnTo>
                  <a:lnTo>
                    <a:pt x="1201255" y="90316"/>
                  </a:lnTo>
                  <a:lnTo>
                    <a:pt x="1240058" y="112895"/>
                  </a:lnTo>
                  <a:lnTo>
                    <a:pt x="1278071" y="137983"/>
                  </a:lnTo>
                  <a:lnTo>
                    <a:pt x="1315210" y="165580"/>
                  </a:lnTo>
                  <a:lnTo>
                    <a:pt x="1351392" y="195685"/>
                  </a:lnTo>
                  <a:lnTo>
                    <a:pt x="1386534" y="228300"/>
                  </a:lnTo>
                  <a:lnTo>
                    <a:pt x="1420552" y="263423"/>
                  </a:lnTo>
                  <a:lnTo>
                    <a:pt x="1453363" y="301055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54" name="Google Shape;454;p3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453425" y="6680095"/>
              <a:ext cx="546244" cy="546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5" name="Google Shape;455;p34"/>
          <p:cNvSpPr txBox="1"/>
          <p:nvPr/>
        </p:nvSpPr>
        <p:spPr>
          <a:xfrm>
            <a:off x="6070600" y="7391400"/>
            <a:ext cx="322580" cy="61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=</a:t>
            </a:r>
            <a:endParaRPr sz="3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3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28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5"/>
          <p:cNvSpPr txBox="1"/>
          <p:nvPr>
            <p:ph type="title"/>
          </p:nvPr>
        </p:nvSpPr>
        <p:spPr>
          <a:xfrm>
            <a:off x="3975100" y="1003300"/>
            <a:ext cx="6074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Théorème d'impossibilité</a:t>
            </a:r>
            <a:endParaRPr/>
          </a:p>
        </p:txBody>
      </p:sp>
      <p:sp>
        <p:nvSpPr>
          <p:cNvPr id="462" name="Google Shape;462;p3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29</a:t>
            </a:r>
            <a:endParaRPr/>
          </a:p>
        </p:txBody>
      </p:sp>
      <p:graphicFrame>
        <p:nvGraphicFramePr>
          <p:cNvPr id="463" name="Google Shape;463;p35"/>
          <p:cNvGraphicFramePr/>
          <p:nvPr/>
        </p:nvGraphicFramePr>
        <p:xfrm>
          <a:off x="2184400" y="27368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3509650"/>
                <a:gridCol w="5120650"/>
              </a:tblGrid>
              <a:tr h="531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Métrique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0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Égalisé sous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Probabilité de sélection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3825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Parité démographique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38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825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Valeur prédictive positive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50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BA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1905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Parité prédictive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A01"/>
                    </a:solidFill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Valeur prédictive négative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7000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905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Parité prédictive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700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698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Taux de faux positifs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4625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BA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Solde du taux d'erreur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46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A01"/>
                    </a:solidFill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63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Taux de faux négatifs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0175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BA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Solde du taux d'erreur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01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A01"/>
                    </a:solidFill>
                  </a:tcPr>
                </a:tc>
              </a:tr>
              <a:tr h="531900">
                <a:tc>
                  <a:txBody>
                    <a:bodyPr/>
                    <a:lstStyle/>
                    <a:p>
                      <a:pPr indent="0" lvl="0" marL="0" marR="4445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Précision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5100" marB="0" marR="0" marL="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Équité de précision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510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464" name="Google Shape;464;p35"/>
          <p:cNvSpPr txBox="1"/>
          <p:nvPr/>
        </p:nvSpPr>
        <p:spPr>
          <a:xfrm>
            <a:off x="228600" y="7010400"/>
            <a:ext cx="12477115" cy="1551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381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Kleinberg, Jon, Sendhil Mullainathan, and Manish Raghavan. "Inherent trade-offs in the fair determination  of risk scores." </a:t>
            </a:r>
            <a:r>
              <a:rPr i="1" lang="en-US" sz="2100">
                <a:solidFill>
                  <a:srgbClr val="222222"/>
                </a:solidFill>
              </a:rPr>
              <a:t>arXiv preprint arXiv:1609.05807 </a:t>
            </a:r>
            <a:r>
              <a:rPr lang="en-US" sz="2100">
                <a:solidFill>
                  <a:srgbClr val="222222"/>
                </a:solidFill>
              </a:rPr>
              <a:t>(2016).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12700" marR="26416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Chouldechova, Alexandra. "Fair prediction with disparate impact: A study of bias in recidivism prediction  instruments." </a:t>
            </a:r>
            <a:r>
              <a:rPr i="1" lang="en-US" sz="2100">
                <a:solidFill>
                  <a:srgbClr val="222222"/>
                </a:solidFill>
              </a:rPr>
              <a:t>Big data </a:t>
            </a:r>
            <a:r>
              <a:rPr lang="en-US" sz="2100">
                <a:solidFill>
                  <a:srgbClr val="222222"/>
                </a:solidFill>
              </a:rPr>
              <a:t>5.2 (2017): 153-163.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26416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9"/>
          <p:cNvGrpSpPr/>
          <p:nvPr/>
        </p:nvGrpSpPr>
        <p:grpSpPr>
          <a:xfrm>
            <a:off x="127588" y="1644106"/>
            <a:ext cx="12515678" cy="7613792"/>
            <a:chOff x="127588" y="1644106"/>
            <a:chExt cx="12515678" cy="7613792"/>
          </a:xfrm>
        </p:grpSpPr>
        <p:pic>
          <p:nvPicPr>
            <p:cNvPr id="63" name="Google Shape;63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01079" y="2083256"/>
              <a:ext cx="6005546" cy="60196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64;p9"/>
            <p:cNvSpPr/>
            <p:nvPr/>
          </p:nvSpPr>
          <p:spPr>
            <a:xfrm>
              <a:off x="3938230" y="2076656"/>
              <a:ext cx="6170930" cy="6033135"/>
            </a:xfrm>
            <a:custGeom>
              <a:rect b="b" l="l" r="r" t="t"/>
              <a:pathLst>
                <a:path extrusionOk="0" h="6033134" w="6170930">
                  <a:moveTo>
                    <a:pt x="0" y="2522533"/>
                  </a:moveTo>
                  <a:lnTo>
                    <a:pt x="3900314" y="0"/>
                  </a:lnTo>
                  <a:lnTo>
                    <a:pt x="6170595" y="3510282"/>
                  </a:lnTo>
                  <a:lnTo>
                    <a:pt x="2270280" y="6032816"/>
                  </a:lnTo>
                  <a:lnTo>
                    <a:pt x="0" y="2522533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5" name="Google Shape;65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72699" y="5955611"/>
              <a:ext cx="4584424" cy="31786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1498" y="5009436"/>
              <a:ext cx="4331638" cy="24465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" name="Google Shape;67;p9"/>
            <p:cNvSpPr/>
            <p:nvPr/>
          </p:nvSpPr>
          <p:spPr>
            <a:xfrm>
              <a:off x="627165" y="5047213"/>
              <a:ext cx="5225415" cy="4210685"/>
            </a:xfrm>
            <a:custGeom>
              <a:rect b="b" l="l" r="r" t="t"/>
              <a:pathLst>
                <a:path extrusionOk="0" h="4210684" w="5225415">
                  <a:moveTo>
                    <a:pt x="1025207" y="0"/>
                  </a:moveTo>
                  <a:lnTo>
                    <a:pt x="5224957" y="1750704"/>
                  </a:lnTo>
                  <a:lnTo>
                    <a:pt x="4199750" y="4210065"/>
                  </a:lnTo>
                  <a:lnTo>
                    <a:pt x="0" y="2459360"/>
                  </a:lnTo>
                  <a:lnTo>
                    <a:pt x="1025207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8" name="Google Shape;68;p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68930" y="1644106"/>
              <a:ext cx="5474138" cy="5228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" name="Google Shape;69;p9"/>
            <p:cNvSpPr/>
            <p:nvPr/>
          </p:nvSpPr>
          <p:spPr>
            <a:xfrm>
              <a:off x="7168931" y="1644106"/>
              <a:ext cx="5474335" cy="5229225"/>
            </a:xfrm>
            <a:custGeom>
              <a:rect b="b" l="l" r="r" t="t"/>
              <a:pathLst>
                <a:path extrusionOk="0" h="5229225" w="5474334">
                  <a:moveTo>
                    <a:pt x="953567" y="0"/>
                  </a:moveTo>
                  <a:lnTo>
                    <a:pt x="5474139" y="1025508"/>
                  </a:lnTo>
                  <a:lnTo>
                    <a:pt x="4520571" y="5228955"/>
                  </a:lnTo>
                  <a:lnTo>
                    <a:pt x="0" y="4203447"/>
                  </a:lnTo>
                  <a:lnTo>
                    <a:pt x="9535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0" name="Google Shape;70;p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838941" y="6073927"/>
              <a:ext cx="4540515" cy="27457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p9"/>
            <p:cNvSpPr/>
            <p:nvPr/>
          </p:nvSpPr>
          <p:spPr>
            <a:xfrm>
              <a:off x="7838941" y="6073928"/>
              <a:ext cx="4540885" cy="2745740"/>
            </a:xfrm>
            <a:custGeom>
              <a:rect b="b" l="l" r="r" t="t"/>
              <a:pathLst>
                <a:path extrusionOk="0" h="2745740" w="4540884">
                  <a:moveTo>
                    <a:pt x="0" y="0"/>
                  </a:moveTo>
                  <a:lnTo>
                    <a:pt x="4540515" y="0"/>
                  </a:lnTo>
                  <a:lnTo>
                    <a:pt x="4540515" y="2745741"/>
                  </a:lnTo>
                  <a:lnTo>
                    <a:pt x="0" y="274574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2" name="Google Shape;72;p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27588" y="2170461"/>
              <a:ext cx="5086837" cy="41762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" name="Google Shape;73;p9"/>
            <p:cNvSpPr/>
            <p:nvPr/>
          </p:nvSpPr>
          <p:spPr>
            <a:xfrm>
              <a:off x="127588" y="2170461"/>
              <a:ext cx="5086985" cy="4176395"/>
            </a:xfrm>
            <a:custGeom>
              <a:rect b="b" l="l" r="r" t="t"/>
              <a:pathLst>
                <a:path extrusionOk="0" h="4176395" w="5086985">
                  <a:moveTo>
                    <a:pt x="0" y="1896996"/>
                  </a:moveTo>
                  <a:lnTo>
                    <a:pt x="4008088" y="0"/>
                  </a:lnTo>
                  <a:lnTo>
                    <a:pt x="5086837" y="2279246"/>
                  </a:lnTo>
                  <a:lnTo>
                    <a:pt x="1078749" y="4176243"/>
                  </a:lnTo>
                  <a:lnTo>
                    <a:pt x="0" y="1896996"/>
                  </a:lnTo>
                  <a:close/>
                </a:path>
              </a:pathLst>
            </a:custGeom>
            <a:noFill/>
            <a:ln cap="flat" cmpd="sng" w="126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9"/>
          <p:cNvSpPr txBox="1"/>
          <p:nvPr>
            <p:ph type="title"/>
          </p:nvPr>
        </p:nvSpPr>
        <p:spPr>
          <a:xfrm>
            <a:off x="2501900" y="850900"/>
            <a:ext cx="755586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L'apprentissage automatique est partout !</a:t>
            </a:r>
            <a:endParaRPr/>
          </a:p>
        </p:txBody>
      </p:sp>
      <p:sp>
        <p:nvSpPr>
          <p:cNvPr id="75" name="Google Shape;75;p9"/>
          <p:cNvSpPr txBox="1"/>
          <p:nvPr/>
        </p:nvSpPr>
        <p:spPr>
          <a:xfrm>
            <a:off x="6400800" y="9315805"/>
            <a:ext cx="201930" cy="290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3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6"/>
          <p:cNvSpPr txBox="1"/>
          <p:nvPr>
            <p:ph type="title"/>
          </p:nvPr>
        </p:nvSpPr>
        <p:spPr>
          <a:xfrm>
            <a:off x="4942856" y="1003300"/>
            <a:ext cx="2298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Rappels</a:t>
            </a:r>
            <a:endParaRPr/>
          </a:p>
        </p:txBody>
      </p:sp>
      <p:sp>
        <p:nvSpPr>
          <p:cNvPr id="470" name="Google Shape;470;p36"/>
          <p:cNvSpPr txBox="1"/>
          <p:nvPr/>
        </p:nvSpPr>
        <p:spPr>
          <a:xfrm>
            <a:off x="635000" y="2628900"/>
            <a:ext cx="52974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1. Valeur prédictive positive (VPP)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36"/>
          <p:cNvSpPr txBox="1"/>
          <p:nvPr/>
        </p:nvSpPr>
        <p:spPr>
          <a:xfrm>
            <a:off x="635000" y="4267200"/>
            <a:ext cx="44793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2. Taux de faux positifs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36"/>
          <p:cNvSpPr txBox="1"/>
          <p:nvPr/>
        </p:nvSpPr>
        <p:spPr>
          <a:xfrm>
            <a:off x="635000" y="5905500"/>
            <a:ext cx="46317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3. Taux de faux négatifs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36"/>
          <p:cNvSpPr txBox="1"/>
          <p:nvPr/>
        </p:nvSpPr>
        <p:spPr>
          <a:xfrm>
            <a:off x="635000" y="7543800"/>
            <a:ext cx="463169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4. Valeur prédictive négative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4" name="Google Shape;47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1532" y="3390635"/>
            <a:ext cx="3400860" cy="523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40119" y="5027432"/>
            <a:ext cx="3293832" cy="507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40119" y="6647747"/>
            <a:ext cx="3293832" cy="507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86605" y="8268063"/>
            <a:ext cx="3182973" cy="490142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6"/>
          <p:cNvSpPr txBox="1"/>
          <p:nvPr/>
        </p:nvSpPr>
        <p:spPr>
          <a:xfrm>
            <a:off x="8369300" y="6391275"/>
            <a:ext cx="122555" cy="9156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</a:endParaRPr>
          </a:p>
        </p:txBody>
      </p:sp>
      <p:sp>
        <p:nvSpPr>
          <p:cNvPr id="479" name="Google Shape;479;p36"/>
          <p:cNvSpPr txBox="1"/>
          <p:nvPr/>
        </p:nvSpPr>
        <p:spPr>
          <a:xfrm>
            <a:off x="8813800" y="6426200"/>
            <a:ext cx="1486535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Vrai positif (TP)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36"/>
          <p:cNvSpPr txBox="1"/>
          <p:nvPr/>
        </p:nvSpPr>
        <p:spPr>
          <a:xfrm>
            <a:off x="8813800" y="6985000"/>
            <a:ext cx="1521460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Faux positif (FP)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36"/>
          <p:cNvSpPr txBox="1"/>
          <p:nvPr/>
        </p:nvSpPr>
        <p:spPr>
          <a:xfrm>
            <a:off x="8369300" y="7508875"/>
            <a:ext cx="122555" cy="356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36"/>
          <p:cNvSpPr txBox="1"/>
          <p:nvPr/>
        </p:nvSpPr>
        <p:spPr>
          <a:xfrm>
            <a:off x="8813800" y="7556500"/>
            <a:ext cx="1560195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Vrai négatif (TN)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3" name="Google Shape;483;p3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102905" y="1914671"/>
            <a:ext cx="374439" cy="35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3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55771" y="1916777"/>
            <a:ext cx="310527" cy="458027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36"/>
          <p:cNvSpPr txBox="1"/>
          <p:nvPr/>
        </p:nvSpPr>
        <p:spPr>
          <a:xfrm>
            <a:off x="7874000" y="2588250"/>
            <a:ext cx="1521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01600" lvl="0" marL="114300" marR="508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Décision de prédiction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36"/>
          <p:cNvSpPr txBox="1"/>
          <p:nvPr/>
        </p:nvSpPr>
        <p:spPr>
          <a:xfrm>
            <a:off x="8369300" y="8080933"/>
            <a:ext cx="122555" cy="3473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36"/>
          <p:cNvSpPr txBox="1"/>
          <p:nvPr/>
        </p:nvSpPr>
        <p:spPr>
          <a:xfrm>
            <a:off x="8813800" y="8124443"/>
            <a:ext cx="1648460" cy="247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Faux négatif (FN)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36"/>
          <p:cNvSpPr txBox="1"/>
          <p:nvPr/>
        </p:nvSpPr>
        <p:spPr>
          <a:xfrm>
            <a:off x="9829800" y="2486650"/>
            <a:ext cx="1648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165100" lvl="0" marL="12700" marR="508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Résultat réel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89" name="Google Shape;489;p36"/>
          <p:cNvGraphicFramePr/>
          <p:nvPr/>
        </p:nvGraphicFramePr>
        <p:xfrm>
          <a:off x="8274050" y="467456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1149350"/>
                <a:gridCol w="1149350"/>
              </a:tblGrid>
              <a:tr h="701925">
                <a:tc>
                  <a:txBody>
                    <a:bodyPr/>
                    <a:lstStyle/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TP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82875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PF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82875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</a:tr>
              <a:tr h="701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FN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79700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06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79700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sp>
        <p:nvSpPr>
          <p:cNvPr id="490" name="Google Shape;490;p36"/>
          <p:cNvSpPr txBox="1"/>
          <p:nvPr/>
        </p:nvSpPr>
        <p:spPr>
          <a:xfrm>
            <a:off x="8178800" y="3502650"/>
            <a:ext cx="34767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04800" lvl="0" marL="317500" marR="5080" rtl="0" algn="l">
              <a:lnSpc>
                <a:spcPct val="145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Matrice de confusion Y=1   Y=0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36"/>
          <p:cNvSpPr txBox="1"/>
          <p:nvPr/>
        </p:nvSpPr>
        <p:spPr>
          <a:xfrm>
            <a:off x="7581900" y="4876800"/>
            <a:ext cx="564515" cy="10388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2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d=1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2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d=0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7"/>
          <p:cNvSpPr txBox="1"/>
          <p:nvPr>
            <p:ph type="title"/>
          </p:nvPr>
        </p:nvSpPr>
        <p:spPr>
          <a:xfrm>
            <a:off x="4591508" y="1003300"/>
            <a:ext cx="2650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Rappels</a:t>
            </a:r>
            <a:endParaRPr/>
          </a:p>
        </p:txBody>
      </p:sp>
      <p:sp>
        <p:nvSpPr>
          <p:cNvPr id="497" name="Google Shape;497;p37"/>
          <p:cNvSpPr txBox="1"/>
          <p:nvPr/>
        </p:nvSpPr>
        <p:spPr>
          <a:xfrm>
            <a:off x="1016000" y="2705100"/>
            <a:ext cx="3519804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5. Taux de vrais positifs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37"/>
          <p:cNvSpPr txBox="1"/>
          <p:nvPr/>
        </p:nvSpPr>
        <p:spPr>
          <a:xfrm>
            <a:off x="1016000" y="4343400"/>
            <a:ext cx="49851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6. Taux de fausses découvertes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37"/>
          <p:cNvSpPr txBox="1"/>
          <p:nvPr/>
        </p:nvSpPr>
        <p:spPr>
          <a:xfrm>
            <a:off x="1016000" y="5981700"/>
            <a:ext cx="48309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7. Taux de fausses omissions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37"/>
          <p:cNvSpPr txBox="1"/>
          <p:nvPr/>
        </p:nvSpPr>
        <p:spPr>
          <a:xfrm>
            <a:off x="1016000" y="7620000"/>
            <a:ext cx="363855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8. Taux de vrais négatifs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1123" y="3428355"/>
            <a:ext cx="3396738" cy="523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1123" y="5108240"/>
            <a:ext cx="3396738" cy="523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07154" y="6788125"/>
            <a:ext cx="3494144" cy="538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83346" y="8468009"/>
            <a:ext cx="3494144" cy="538059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37"/>
          <p:cNvSpPr txBox="1"/>
          <p:nvPr/>
        </p:nvSpPr>
        <p:spPr>
          <a:xfrm>
            <a:off x="8369300" y="6391275"/>
            <a:ext cx="122555" cy="9156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</a:endParaRPr>
          </a:p>
        </p:txBody>
      </p:sp>
      <p:sp>
        <p:nvSpPr>
          <p:cNvPr id="506" name="Google Shape;506;p37"/>
          <p:cNvSpPr txBox="1"/>
          <p:nvPr/>
        </p:nvSpPr>
        <p:spPr>
          <a:xfrm>
            <a:off x="8813800" y="6426200"/>
            <a:ext cx="1486535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Vrai positif (TP)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37"/>
          <p:cNvSpPr txBox="1"/>
          <p:nvPr/>
        </p:nvSpPr>
        <p:spPr>
          <a:xfrm>
            <a:off x="8813800" y="6985000"/>
            <a:ext cx="1521460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Faux positif (FP)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37"/>
          <p:cNvSpPr txBox="1"/>
          <p:nvPr/>
        </p:nvSpPr>
        <p:spPr>
          <a:xfrm>
            <a:off x="8369300" y="7508875"/>
            <a:ext cx="122555" cy="356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37"/>
          <p:cNvSpPr txBox="1"/>
          <p:nvPr/>
        </p:nvSpPr>
        <p:spPr>
          <a:xfrm>
            <a:off x="8813800" y="7556500"/>
            <a:ext cx="1560195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Vrai négatif (TN)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0" name="Google Shape;510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102905" y="1914671"/>
            <a:ext cx="374439" cy="35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55771" y="1916777"/>
            <a:ext cx="310527" cy="458027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37"/>
          <p:cNvSpPr txBox="1"/>
          <p:nvPr/>
        </p:nvSpPr>
        <p:spPr>
          <a:xfrm>
            <a:off x="7874000" y="2588250"/>
            <a:ext cx="1648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01600" lvl="0" marL="114300" marR="508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Décision de prédiction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7"/>
          <p:cNvSpPr txBox="1"/>
          <p:nvPr/>
        </p:nvSpPr>
        <p:spPr>
          <a:xfrm>
            <a:off x="8369300" y="8080933"/>
            <a:ext cx="122555" cy="3473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</a:rPr>
              <a:t>•</a:t>
            </a:r>
            <a:endParaRPr sz="21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37"/>
          <p:cNvSpPr txBox="1"/>
          <p:nvPr/>
        </p:nvSpPr>
        <p:spPr>
          <a:xfrm>
            <a:off x="8813800" y="8124443"/>
            <a:ext cx="1648460" cy="247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Faux négatif (FN)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37"/>
          <p:cNvSpPr txBox="1"/>
          <p:nvPr/>
        </p:nvSpPr>
        <p:spPr>
          <a:xfrm>
            <a:off x="9829800" y="2486650"/>
            <a:ext cx="1324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165100" lvl="0" marL="12700" marR="508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Résultat réel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16" name="Google Shape;516;p37"/>
          <p:cNvGraphicFramePr/>
          <p:nvPr/>
        </p:nvGraphicFramePr>
        <p:xfrm>
          <a:off x="8274050" y="467456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1149350"/>
                <a:gridCol w="1149350"/>
              </a:tblGrid>
              <a:tr h="701925">
                <a:tc>
                  <a:txBody>
                    <a:bodyPr/>
                    <a:lstStyle/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TP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82875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PF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82875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</a:tr>
              <a:tr h="701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FN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79700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06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Arial"/>
                          <a:ea typeface="Arial"/>
                          <a:cs typeface="Arial"/>
                          <a:sym typeface="Arial"/>
                        </a:rPr>
                        <a:t>TN</a:t>
                      </a:r>
                      <a:endParaRPr sz="2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79700" marB="0" marR="0" marL="0">
                    <a:lnL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6AAA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sp>
        <p:nvSpPr>
          <p:cNvPr id="517" name="Google Shape;517;p37"/>
          <p:cNvSpPr txBox="1"/>
          <p:nvPr/>
        </p:nvSpPr>
        <p:spPr>
          <a:xfrm>
            <a:off x="8178800" y="3502650"/>
            <a:ext cx="34941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04800" lvl="0" marL="317500" marR="5080" rtl="0" algn="l">
              <a:lnSpc>
                <a:spcPct val="145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Matrice de confusion Y=1   Y=0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37"/>
          <p:cNvSpPr txBox="1"/>
          <p:nvPr/>
        </p:nvSpPr>
        <p:spPr>
          <a:xfrm>
            <a:off x="7581900" y="4876800"/>
            <a:ext cx="564515" cy="10388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2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j=1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22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d=0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8"/>
          <p:cNvSpPr txBox="1"/>
          <p:nvPr>
            <p:ph type="title"/>
          </p:nvPr>
        </p:nvSpPr>
        <p:spPr>
          <a:xfrm>
            <a:off x="1219200" y="3111500"/>
            <a:ext cx="11099800" cy="215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457200">
            <a:noAutofit/>
          </a:bodyPr>
          <a:lstStyle/>
          <a:p>
            <a:pPr indent="-977900" lvl="0" marL="2768600" marR="177609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Différences de définitions de </a:t>
            </a:r>
            <a:endParaRPr>
              <a:solidFill>
                <a:srgbClr val="FFFFFF"/>
              </a:solidFill>
            </a:endParaRPr>
          </a:p>
          <a:p>
            <a:pPr indent="0" lvl="0" marL="1333500" marR="177609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l'équité (notations mathématiques)</a:t>
            </a:r>
            <a:endParaRPr/>
          </a:p>
        </p:txBody>
      </p:sp>
      <p:sp>
        <p:nvSpPr>
          <p:cNvPr id="524" name="Google Shape;524;p3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32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9"/>
          <p:cNvSpPr txBox="1"/>
          <p:nvPr>
            <p:ph type="title"/>
          </p:nvPr>
        </p:nvSpPr>
        <p:spPr>
          <a:xfrm>
            <a:off x="5359400" y="1003300"/>
            <a:ext cx="229362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Notations</a:t>
            </a:r>
            <a:endParaRPr/>
          </a:p>
        </p:txBody>
      </p:sp>
      <p:pic>
        <p:nvPicPr>
          <p:cNvPr id="530" name="Google Shape;53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1118" y="5336672"/>
            <a:ext cx="299230" cy="30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3270" y="5336673"/>
            <a:ext cx="374438" cy="309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66405" y="5260211"/>
            <a:ext cx="374439" cy="35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19271" y="5262317"/>
            <a:ext cx="272855" cy="402461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39"/>
          <p:cNvSpPr txBox="1"/>
          <p:nvPr/>
        </p:nvSpPr>
        <p:spPr>
          <a:xfrm>
            <a:off x="7661540" y="5138279"/>
            <a:ext cx="1770380" cy="1594485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389890" marR="29845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389890" marR="29845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88290" marR="29845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88290" marR="29845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Décision	 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5" name="Google Shape;535;p39"/>
          <p:cNvSpPr txBox="1"/>
          <p:nvPr/>
        </p:nvSpPr>
        <p:spPr>
          <a:xfrm>
            <a:off x="2090808" y="5138279"/>
            <a:ext cx="1614805" cy="1594485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5400" lvl="0" marL="321945" marR="29591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" lvl="0" marL="321945" marR="29591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" lvl="0" marL="321945" marR="29591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attribut sensible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6" name="Google Shape;536;p39"/>
          <p:cNvSpPr txBox="1"/>
          <p:nvPr/>
        </p:nvSpPr>
        <p:spPr>
          <a:xfrm>
            <a:off x="3849223" y="5138279"/>
            <a:ext cx="1682750" cy="1594485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316230" marR="2794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16230" marR="2794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16230" marR="27940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attributs non sensibles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7" name="Google Shape;537;p39"/>
          <p:cNvSpPr txBox="1"/>
          <p:nvPr/>
        </p:nvSpPr>
        <p:spPr>
          <a:xfrm>
            <a:off x="9647500" y="5138279"/>
            <a:ext cx="1412875" cy="1594485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165099" lvl="0" marL="258445" marR="86995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165099" lvl="0" marL="258445" marR="86995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58445" marR="86995" rtl="0" algn="l">
              <a:lnSpc>
                <a:spcPct val="105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Résultat réel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8" name="Google Shape;538;p39"/>
          <p:cNvSpPr txBox="1"/>
          <p:nvPr/>
        </p:nvSpPr>
        <p:spPr>
          <a:xfrm>
            <a:off x="809575" y="6957050"/>
            <a:ext cx="13305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76200" lvl="0" marL="88900" marR="5080" rtl="0" algn="l">
              <a:lnSpc>
                <a:spcPct val="107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Femme</a:t>
            </a:r>
            <a:endParaRPr b="1" sz="2400">
              <a:solidFill>
                <a:schemeClr val="dk1"/>
              </a:solidFill>
            </a:endParaRPr>
          </a:p>
          <a:p>
            <a:pPr indent="-76200" lvl="0" marL="88900" marR="5080" rtl="0" algn="l">
              <a:lnSpc>
                <a:spcPct val="107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Homme</a:t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539" name="Google Shape;539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495826" y="7102656"/>
            <a:ext cx="887256" cy="309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30922" y="7561322"/>
            <a:ext cx="924791" cy="232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3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074293" y="7102656"/>
            <a:ext cx="800555" cy="255313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39"/>
          <p:cNvSpPr txBox="1"/>
          <p:nvPr/>
        </p:nvSpPr>
        <p:spPr>
          <a:xfrm>
            <a:off x="3175000" y="4457700"/>
            <a:ext cx="94361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Demandeur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3" name="Google Shape;543;p3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817437" y="3099310"/>
            <a:ext cx="932651" cy="1134728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39"/>
          <p:cNvSpPr txBox="1"/>
          <p:nvPr/>
        </p:nvSpPr>
        <p:spPr>
          <a:xfrm>
            <a:off x="4724400" y="4457700"/>
            <a:ext cx="112014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Application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39"/>
          <p:cNvSpPr/>
          <p:nvPr/>
        </p:nvSpPr>
        <p:spPr>
          <a:xfrm>
            <a:off x="4215279" y="3497736"/>
            <a:ext cx="499745" cy="338455"/>
          </a:xfrm>
          <a:custGeom>
            <a:rect b="b" l="l" r="r" t="t"/>
            <a:pathLst>
              <a:path extrusionOk="0" h="338454" w="499745">
                <a:moveTo>
                  <a:pt x="234425" y="0"/>
                </a:moveTo>
                <a:lnTo>
                  <a:pt x="234425" y="119934"/>
                </a:lnTo>
                <a:lnTo>
                  <a:pt x="0" y="119934"/>
                </a:lnTo>
                <a:lnTo>
                  <a:pt x="0" y="217943"/>
                </a:lnTo>
                <a:lnTo>
                  <a:pt x="234425" y="217943"/>
                </a:lnTo>
                <a:lnTo>
                  <a:pt x="234425" y="337878"/>
                </a:lnTo>
                <a:lnTo>
                  <a:pt x="499389" y="168939"/>
                </a:lnTo>
                <a:lnTo>
                  <a:pt x="23442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6" name="Google Shape;546;p39"/>
          <p:cNvGrpSpPr/>
          <p:nvPr/>
        </p:nvGrpSpPr>
        <p:grpSpPr>
          <a:xfrm>
            <a:off x="5826405" y="2959207"/>
            <a:ext cx="2054738" cy="1512888"/>
            <a:chOff x="5826405" y="2959207"/>
            <a:chExt cx="2054738" cy="1512888"/>
          </a:xfrm>
        </p:grpSpPr>
        <p:sp>
          <p:nvSpPr>
            <p:cNvPr id="547" name="Google Shape;547;p39"/>
            <p:cNvSpPr/>
            <p:nvPr/>
          </p:nvSpPr>
          <p:spPr>
            <a:xfrm>
              <a:off x="5826405" y="3497736"/>
              <a:ext cx="499745" cy="338455"/>
            </a:xfrm>
            <a:custGeom>
              <a:rect b="b" l="l" r="r" t="t"/>
              <a:pathLst>
                <a:path extrusionOk="0" h="338454" w="499745">
                  <a:moveTo>
                    <a:pt x="234424" y="0"/>
                  </a:moveTo>
                  <a:lnTo>
                    <a:pt x="234424" y="119934"/>
                  </a:lnTo>
                  <a:lnTo>
                    <a:pt x="0" y="119934"/>
                  </a:lnTo>
                  <a:lnTo>
                    <a:pt x="0" y="217943"/>
                  </a:lnTo>
                  <a:lnTo>
                    <a:pt x="234424" y="217943"/>
                  </a:lnTo>
                  <a:lnTo>
                    <a:pt x="234424" y="337878"/>
                  </a:lnTo>
                  <a:lnTo>
                    <a:pt x="499388" y="168939"/>
                  </a:lnTo>
                  <a:lnTo>
                    <a:pt x="2344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48" name="Google Shape;548;p39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6368256" y="2959207"/>
              <a:ext cx="1512887" cy="15128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9" name="Google Shape;549;p39"/>
          <p:cNvSpPr/>
          <p:nvPr/>
        </p:nvSpPr>
        <p:spPr>
          <a:xfrm>
            <a:off x="7977196" y="3497736"/>
            <a:ext cx="499745" cy="338455"/>
          </a:xfrm>
          <a:custGeom>
            <a:rect b="b" l="l" r="r" t="t"/>
            <a:pathLst>
              <a:path extrusionOk="0" h="338454" w="499745">
                <a:moveTo>
                  <a:pt x="234425" y="0"/>
                </a:moveTo>
                <a:lnTo>
                  <a:pt x="234425" y="119934"/>
                </a:lnTo>
                <a:lnTo>
                  <a:pt x="0" y="119934"/>
                </a:lnTo>
                <a:lnTo>
                  <a:pt x="0" y="217943"/>
                </a:lnTo>
                <a:lnTo>
                  <a:pt x="234425" y="217943"/>
                </a:lnTo>
                <a:lnTo>
                  <a:pt x="234425" y="337878"/>
                </a:lnTo>
                <a:lnTo>
                  <a:pt x="499389" y="168939"/>
                </a:lnTo>
                <a:lnTo>
                  <a:pt x="23442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0" name="Google Shape;550;p39"/>
          <p:cNvGrpSpPr/>
          <p:nvPr/>
        </p:nvGrpSpPr>
        <p:grpSpPr>
          <a:xfrm>
            <a:off x="2871193" y="2929907"/>
            <a:ext cx="1155809" cy="676075"/>
            <a:chOff x="2871193" y="2929907"/>
            <a:chExt cx="1155809" cy="676075"/>
          </a:xfrm>
        </p:grpSpPr>
        <p:pic>
          <p:nvPicPr>
            <p:cNvPr id="551" name="Google Shape;551;p3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3350930" y="2929907"/>
              <a:ext cx="676072" cy="676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2" name="Google Shape;552;p39"/>
            <p:cNvPicPr preferRelativeResize="0"/>
            <p:nvPr/>
          </p:nvPicPr>
          <p:blipFill rotWithShape="1">
            <a:blip r:embed="rId13">
              <a:alphaModFix/>
            </a:blip>
            <a:srcRect b="0" l="0" r="0" t="0"/>
            <a:stretch/>
          </p:blipFill>
          <p:spPr>
            <a:xfrm>
              <a:off x="2871193" y="3020630"/>
              <a:ext cx="460837" cy="46083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3" name="Google Shape;553;p39"/>
          <p:cNvGrpSpPr/>
          <p:nvPr/>
        </p:nvGrpSpPr>
        <p:grpSpPr>
          <a:xfrm>
            <a:off x="2831589" y="3700002"/>
            <a:ext cx="1195413" cy="676074"/>
            <a:chOff x="2831589" y="3700002"/>
            <a:chExt cx="1195413" cy="676074"/>
          </a:xfrm>
        </p:grpSpPr>
        <p:pic>
          <p:nvPicPr>
            <p:cNvPr id="554" name="Google Shape;554;p3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3350930" y="3700002"/>
              <a:ext cx="676072" cy="6760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5" name="Google Shape;555;p39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2831589" y="3763598"/>
              <a:ext cx="540045" cy="5400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6" name="Google Shape;556;p39"/>
          <p:cNvSpPr txBox="1"/>
          <p:nvPr/>
        </p:nvSpPr>
        <p:spPr>
          <a:xfrm>
            <a:off x="8839200" y="4470400"/>
            <a:ext cx="142557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Approbation de prêt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8658286" y="3263900"/>
            <a:ext cx="2189862" cy="98206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58" name="Google Shape;558;p39"/>
          <p:cNvGraphicFramePr/>
          <p:nvPr/>
        </p:nvGraphicFramePr>
        <p:xfrm>
          <a:off x="527050" y="7937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874400"/>
                <a:gridCol w="874400"/>
              </a:tblGrid>
              <a:tr h="834125">
                <a:tc>
                  <a:txBody>
                    <a:bodyPr/>
                    <a:lstStyle/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TN</a:t>
                      </a:r>
                      <a:endParaRPr sz="22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241300" marB="0" marR="0" marL="0">
                    <a:lnL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060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7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9400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PF</a:t>
                      </a:r>
                      <a:endParaRPr sz="22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241300" marB="0" marR="0" marL="0">
                    <a:lnL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060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7E9"/>
                    </a:solidFill>
                  </a:tcPr>
                </a:tc>
              </a:tr>
              <a:tr h="834125">
                <a:tc>
                  <a:txBody>
                    <a:bodyPr/>
                    <a:lstStyle/>
                    <a:p>
                      <a:pPr indent="0" lvl="0" marL="2794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FN</a:t>
                      </a:r>
                      <a:endParaRPr sz="22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245100" marB="0" marR="0" marL="0">
                    <a:lnL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060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7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8130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TP</a:t>
                      </a:r>
                      <a:endParaRPr sz="22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245100" marB="0" marR="0" marL="0">
                    <a:lnL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5D5D5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060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7E9"/>
                    </a:solidFill>
                  </a:tcPr>
                </a:tc>
              </a:tr>
            </a:tbl>
          </a:graphicData>
        </a:graphic>
      </p:graphicFrame>
      <p:sp>
        <p:nvSpPr>
          <p:cNvPr id="559" name="Google Shape;559;p39"/>
          <p:cNvSpPr txBox="1"/>
          <p:nvPr/>
        </p:nvSpPr>
        <p:spPr>
          <a:xfrm>
            <a:off x="177800" y="2514600"/>
            <a:ext cx="246316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matrice de confusion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0" name="Google Shape;560;p39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592446" y="5352841"/>
            <a:ext cx="265824" cy="324306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39"/>
          <p:cNvSpPr txBox="1"/>
          <p:nvPr/>
        </p:nvSpPr>
        <p:spPr>
          <a:xfrm>
            <a:off x="5664234" y="5143500"/>
            <a:ext cx="1882775" cy="1656080"/>
          </a:xfrm>
          <a:prstGeom prst="rect">
            <a:avLst/>
          </a:prstGeom>
          <a:noFill/>
          <a:ln cap="flat" cmpd="sng" w="25400">
            <a:solidFill>
              <a:srgbClr val="EE22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226059" rtl="0" algn="l">
              <a:lnSpc>
                <a:spcPct val="105300"/>
              </a:lnSpc>
              <a:spcBef>
                <a:spcPts val="132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27965" marR="226059" rtl="0" algn="l">
              <a:lnSpc>
                <a:spcPct val="105300"/>
              </a:lnSpc>
              <a:spcBef>
                <a:spcPts val="1320"/>
              </a:spcBef>
              <a:spcAft>
                <a:spcPts val="0"/>
              </a:spcAft>
              <a:buNone/>
            </a:pPr>
            <a:br>
              <a:rPr lang="en-US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Probabilités prédites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2" name="Google Shape;562;p3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33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0"/>
          <p:cNvSpPr txBox="1"/>
          <p:nvPr>
            <p:ph type="title"/>
          </p:nvPr>
        </p:nvSpPr>
        <p:spPr>
          <a:xfrm>
            <a:off x="4762500" y="1003300"/>
            <a:ext cx="4425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568" name="Google Shape;568;p40"/>
          <p:cNvSpPr txBox="1"/>
          <p:nvPr/>
        </p:nvSpPr>
        <p:spPr>
          <a:xfrm>
            <a:off x="990600" y="1803400"/>
            <a:ext cx="9782810" cy="152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2299"/>
              </a:lnSpc>
              <a:spcBef>
                <a:spcPts val="284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5080" rtl="0" algn="l">
              <a:lnSpc>
                <a:spcPct val="102299"/>
              </a:lnSpc>
              <a:spcBef>
                <a:spcPts val="284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1- Équité du groupe / parité statistique (démographique) / taux d'acceptation égal / benchmarking</a:t>
            </a:r>
            <a:endParaRPr sz="3000">
              <a:solidFill>
                <a:schemeClr val="dk1"/>
              </a:solidFill>
            </a:endParaRPr>
          </a:p>
        </p:txBody>
      </p:sp>
      <p:grpSp>
        <p:nvGrpSpPr>
          <p:cNvPr id="569" name="Google Shape;569;p40"/>
          <p:cNvGrpSpPr/>
          <p:nvPr/>
        </p:nvGrpSpPr>
        <p:grpSpPr>
          <a:xfrm>
            <a:off x="4095450" y="5593750"/>
            <a:ext cx="1867535" cy="2005586"/>
            <a:chOff x="4095450" y="5593750"/>
            <a:chExt cx="1867535" cy="2005586"/>
          </a:xfrm>
        </p:grpSpPr>
        <p:pic>
          <p:nvPicPr>
            <p:cNvPr id="570" name="Google Shape;570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5963" y="6843049"/>
              <a:ext cx="1686401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1" name="Google Shape;571;p40"/>
            <p:cNvSpPr/>
            <p:nvPr/>
          </p:nvSpPr>
          <p:spPr>
            <a:xfrm>
              <a:off x="4095450" y="6463367"/>
              <a:ext cx="1867535" cy="756920"/>
            </a:xfrm>
            <a:custGeom>
              <a:rect b="b" l="l" r="r" t="t"/>
              <a:pathLst>
                <a:path extrusionOk="0" h="756920" w="1867535">
                  <a:moveTo>
                    <a:pt x="0" y="0"/>
                  </a:moveTo>
                  <a:lnTo>
                    <a:pt x="1867499" y="0"/>
                  </a:lnTo>
                  <a:lnTo>
                    <a:pt x="1867499" y="756438"/>
                  </a:lnTo>
                  <a:lnTo>
                    <a:pt x="0" y="756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72" name="Google Shape;572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244276" y="5789550"/>
              <a:ext cx="326943" cy="326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3" name="Google Shape;573;p40"/>
            <p:cNvSpPr/>
            <p:nvPr/>
          </p:nvSpPr>
          <p:spPr>
            <a:xfrm>
              <a:off x="4526077" y="5593750"/>
              <a:ext cx="1194435" cy="1443990"/>
            </a:xfrm>
            <a:custGeom>
              <a:rect b="b" l="l" r="r" t="t"/>
              <a:pathLst>
                <a:path extrusionOk="0" h="1443990" w="1194435">
                  <a:moveTo>
                    <a:pt x="1019226" y="211381"/>
                  </a:moveTo>
                  <a:lnTo>
                    <a:pt x="1048326" y="249107"/>
                  </a:lnTo>
                  <a:lnTo>
                    <a:pt x="1074780" y="288647"/>
                  </a:lnTo>
                  <a:lnTo>
                    <a:pt x="1098589" y="329828"/>
                  </a:lnTo>
                  <a:lnTo>
                    <a:pt x="1119752" y="372476"/>
                  </a:lnTo>
                  <a:lnTo>
                    <a:pt x="1138270" y="416420"/>
                  </a:lnTo>
                  <a:lnTo>
                    <a:pt x="1154143" y="461487"/>
                  </a:lnTo>
                  <a:lnTo>
                    <a:pt x="1167370" y="507503"/>
                  </a:lnTo>
                  <a:lnTo>
                    <a:pt x="1177951" y="554297"/>
                  </a:lnTo>
                  <a:lnTo>
                    <a:pt x="1185888" y="601695"/>
                  </a:lnTo>
                  <a:lnTo>
                    <a:pt x="1191179" y="649525"/>
                  </a:lnTo>
                  <a:lnTo>
                    <a:pt x="1193824" y="697614"/>
                  </a:lnTo>
                  <a:lnTo>
                    <a:pt x="1193824" y="745789"/>
                  </a:lnTo>
                  <a:lnTo>
                    <a:pt x="1191179" y="793878"/>
                  </a:lnTo>
                  <a:lnTo>
                    <a:pt x="1185888" y="841708"/>
                  </a:lnTo>
                  <a:lnTo>
                    <a:pt x="1177951" y="889106"/>
                  </a:lnTo>
                  <a:lnTo>
                    <a:pt x="1167370" y="935900"/>
                  </a:lnTo>
                  <a:lnTo>
                    <a:pt x="1154143" y="981916"/>
                  </a:lnTo>
                  <a:lnTo>
                    <a:pt x="1138270" y="1026983"/>
                  </a:lnTo>
                  <a:lnTo>
                    <a:pt x="1119752" y="1070927"/>
                  </a:lnTo>
                  <a:lnTo>
                    <a:pt x="1098589" y="1113575"/>
                  </a:lnTo>
                  <a:lnTo>
                    <a:pt x="1074780" y="1154756"/>
                  </a:lnTo>
                  <a:lnTo>
                    <a:pt x="1048326" y="1194296"/>
                  </a:lnTo>
                  <a:lnTo>
                    <a:pt x="1019226" y="1232022"/>
                  </a:lnTo>
                  <a:lnTo>
                    <a:pt x="986550" y="1268708"/>
                  </a:lnTo>
                  <a:lnTo>
                    <a:pt x="952241" y="1301900"/>
                  </a:lnTo>
                  <a:lnTo>
                    <a:pt x="916462" y="1331598"/>
                  </a:lnTo>
                  <a:lnTo>
                    <a:pt x="879376" y="1357803"/>
                  </a:lnTo>
                  <a:lnTo>
                    <a:pt x="841147" y="1380513"/>
                  </a:lnTo>
                  <a:lnTo>
                    <a:pt x="801938" y="1399729"/>
                  </a:lnTo>
                  <a:lnTo>
                    <a:pt x="761913" y="1415452"/>
                  </a:lnTo>
                  <a:lnTo>
                    <a:pt x="721234" y="1427681"/>
                  </a:lnTo>
                  <a:lnTo>
                    <a:pt x="680066" y="1436415"/>
                  </a:lnTo>
                  <a:lnTo>
                    <a:pt x="638570" y="1441656"/>
                  </a:lnTo>
                  <a:lnTo>
                    <a:pt x="596912" y="1443403"/>
                  </a:lnTo>
                  <a:lnTo>
                    <a:pt x="555253" y="1441656"/>
                  </a:lnTo>
                  <a:lnTo>
                    <a:pt x="513758" y="1436415"/>
                  </a:lnTo>
                  <a:lnTo>
                    <a:pt x="472589" y="1427681"/>
                  </a:lnTo>
                  <a:lnTo>
                    <a:pt x="431911" y="1415452"/>
                  </a:lnTo>
                  <a:lnTo>
                    <a:pt x="391885" y="1399729"/>
                  </a:lnTo>
                  <a:lnTo>
                    <a:pt x="352677" y="1380513"/>
                  </a:lnTo>
                  <a:lnTo>
                    <a:pt x="314448" y="1357803"/>
                  </a:lnTo>
                  <a:lnTo>
                    <a:pt x="277362" y="1331598"/>
                  </a:lnTo>
                  <a:lnTo>
                    <a:pt x="241583" y="1301900"/>
                  </a:lnTo>
                  <a:lnTo>
                    <a:pt x="207273" y="1268708"/>
                  </a:lnTo>
                  <a:lnTo>
                    <a:pt x="174597" y="1232022"/>
                  </a:lnTo>
                  <a:lnTo>
                    <a:pt x="145498" y="1194296"/>
                  </a:lnTo>
                  <a:lnTo>
                    <a:pt x="119043" y="1154756"/>
                  </a:lnTo>
                  <a:lnTo>
                    <a:pt x="95235" y="1113575"/>
                  </a:lnTo>
                  <a:lnTo>
                    <a:pt x="74071" y="1070927"/>
                  </a:lnTo>
                  <a:lnTo>
                    <a:pt x="55553" y="1026983"/>
                  </a:lnTo>
                  <a:lnTo>
                    <a:pt x="39681" y="981916"/>
                  </a:lnTo>
                  <a:lnTo>
                    <a:pt x="26454" y="935900"/>
                  </a:lnTo>
                  <a:lnTo>
                    <a:pt x="15872" y="889106"/>
                  </a:lnTo>
                  <a:lnTo>
                    <a:pt x="7936" y="841708"/>
                  </a:lnTo>
                  <a:lnTo>
                    <a:pt x="2645" y="793878"/>
                  </a:lnTo>
                  <a:lnTo>
                    <a:pt x="0" y="745789"/>
                  </a:lnTo>
                  <a:lnTo>
                    <a:pt x="0" y="697614"/>
                  </a:lnTo>
                  <a:lnTo>
                    <a:pt x="2645" y="649525"/>
                  </a:lnTo>
                  <a:lnTo>
                    <a:pt x="7936" y="601695"/>
                  </a:lnTo>
                  <a:lnTo>
                    <a:pt x="15872" y="554297"/>
                  </a:lnTo>
                  <a:lnTo>
                    <a:pt x="26454" y="507503"/>
                  </a:lnTo>
                  <a:lnTo>
                    <a:pt x="39681" y="461487"/>
                  </a:lnTo>
                  <a:lnTo>
                    <a:pt x="55553" y="416420"/>
                  </a:lnTo>
                  <a:lnTo>
                    <a:pt x="74071" y="372476"/>
                  </a:lnTo>
                  <a:lnTo>
                    <a:pt x="95235" y="329828"/>
                  </a:lnTo>
                  <a:lnTo>
                    <a:pt x="119043" y="288647"/>
                  </a:lnTo>
                  <a:lnTo>
                    <a:pt x="145498" y="249107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74" name="Google Shape;574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13922" y="5661964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5" name="Google Shape;575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662643" y="5875268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6" name="Google Shape;576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13922" y="6126040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4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172186" y="5875268"/>
              <a:ext cx="467327" cy="9428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8" name="Google Shape;578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662643" y="6350838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9" name="Google Shape;579;p40"/>
          <p:cNvGrpSpPr/>
          <p:nvPr/>
        </p:nvGrpSpPr>
        <p:grpSpPr>
          <a:xfrm>
            <a:off x="6406851" y="5661135"/>
            <a:ext cx="1867535" cy="1938202"/>
            <a:chOff x="6406851" y="5661135"/>
            <a:chExt cx="1867535" cy="1938202"/>
          </a:xfrm>
        </p:grpSpPr>
        <p:pic>
          <p:nvPicPr>
            <p:cNvPr id="580" name="Google Shape;580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497364" y="6843050"/>
              <a:ext cx="1686401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1" name="Google Shape;581;p40"/>
            <p:cNvSpPr/>
            <p:nvPr/>
          </p:nvSpPr>
          <p:spPr>
            <a:xfrm>
              <a:off x="6406851" y="6463367"/>
              <a:ext cx="1867535" cy="756920"/>
            </a:xfrm>
            <a:custGeom>
              <a:rect b="b" l="l" r="r" t="t"/>
              <a:pathLst>
                <a:path extrusionOk="0" h="756920" w="1867534">
                  <a:moveTo>
                    <a:pt x="0" y="0"/>
                  </a:moveTo>
                  <a:lnTo>
                    <a:pt x="1867499" y="0"/>
                  </a:lnTo>
                  <a:lnTo>
                    <a:pt x="1867499" y="756438"/>
                  </a:lnTo>
                  <a:lnTo>
                    <a:pt x="0" y="756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82" name="Google Shape;582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77363" y="5725803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3" name="Google Shape;583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26084" y="5939107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4" name="Google Shape;584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77363" y="6189879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5" name="Google Shape;585;p4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335628" y="5939107"/>
              <a:ext cx="467327" cy="9428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6" name="Google Shape;586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26084" y="6414678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7" name="Google Shape;587;p40"/>
            <p:cNvSpPr/>
            <p:nvPr/>
          </p:nvSpPr>
          <p:spPr>
            <a:xfrm>
              <a:off x="6717607" y="5664681"/>
              <a:ext cx="1194435" cy="1443990"/>
            </a:xfrm>
            <a:custGeom>
              <a:rect b="b" l="l" r="r" t="t"/>
              <a:pathLst>
                <a:path extrusionOk="0" h="1443990" w="1194434">
                  <a:moveTo>
                    <a:pt x="1019226" y="211381"/>
                  </a:moveTo>
                  <a:lnTo>
                    <a:pt x="1048326" y="249108"/>
                  </a:lnTo>
                  <a:lnTo>
                    <a:pt x="1074780" y="288648"/>
                  </a:lnTo>
                  <a:lnTo>
                    <a:pt x="1098589" y="329828"/>
                  </a:lnTo>
                  <a:lnTo>
                    <a:pt x="1119752" y="372477"/>
                  </a:lnTo>
                  <a:lnTo>
                    <a:pt x="1138270" y="416421"/>
                  </a:lnTo>
                  <a:lnTo>
                    <a:pt x="1154143" y="461487"/>
                  </a:lnTo>
                  <a:lnTo>
                    <a:pt x="1167370" y="507504"/>
                  </a:lnTo>
                  <a:lnTo>
                    <a:pt x="1177951" y="554298"/>
                  </a:lnTo>
                  <a:lnTo>
                    <a:pt x="1185888" y="601696"/>
                  </a:lnTo>
                  <a:lnTo>
                    <a:pt x="1191179" y="649526"/>
                  </a:lnTo>
                  <a:lnTo>
                    <a:pt x="1193824" y="697615"/>
                  </a:lnTo>
                  <a:lnTo>
                    <a:pt x="1193824" y="745790"/>
                  </a:lnTo>
                  <a:lnTo>
                    <a:pt x="1191179" y="793879"/>
                  </a:lnTo>
                  <a:lnTo>
                    <a:pt x="1185888" y="841709"/>
                  </a:lnTo>
                  <a:lnTo>
                    <a:pt x="1177951" y="889107"/>
                  </a:lnTo>
                  <a:lnTo>
                    <a:pt x="1167370" y="935901"/>
                  </a:lnTo>
                  <a:lnTo>
                    <a:pt x="1154143" y="981918"/>
                  </a:lnTo>
                  <a:lnTo>
                    <a:pt x="1138270" y="1026984"/>
                  </a:lnTo>
                  <a:lnTo>
                    <a:pt x="1119752" y="1070928"/>
                  </a:lnTo>
                  <a:lnTo>
                    <a:pt x="1098589" y="1113577"/>
                  </a:lnTo>
                  <a:lnTo>
                    <a:pt x="1074780" y="1154757"/>
                  </a:lnTo>
                  <a:lnTo>
                    <a:pt x="1048326" y="1194297"/>
                  </a:lnTo>
                  <a:lnTo>
                    <a:pt x="1019226" y="1232024"/>
                  </a:lnTo>
                  <a:lnTo>
                    <a:pt x="986550" y="1268710"/>
                  </a:lnTo>
                  <a:lnTo>
                    <a:pt x="952241" y="1301902"/>
                  </a:lnTo>
                  <a:lnTo>
                    <a:pt x="916462" y="1331600"/>
                  </a:lnTo>
                  <a:lnTo>
                    <a:pt x="879376" y="1357805"/>
                  </a:lnTo>
                  <a:lnTo>
                    <a:pt x="841147" y="1380515"/>
                  </a:lnTo>
                  <a:lnTo>
                    <a:pt x="801938" y="1399732"/>
                  </a:lnTo>
                  <a:lnTo>
                    <a:pt x="761913" y="1415454"/>
                  </a:lnTo>
                  <a:lnTo>
                    <a:pt x="721234" y="1427683"/>
                  </a:lnTo>
                  <a:lnTo>
                    <a:pt x="680066" y="1436418"/>
                  </a:lnTo>
                  <a:lnTo>
                    <a:pt x="638570" y="1441659"/>
                  </a:lnTo>
                  <a:lnTo>
                    <a:pt x="596912" y="1443406"/>
                  </a:lnTo>
                  <a:lnTo>
                    <a:pt x="555253" y="1441659"/>
                  </a:lnTo>
                  <a:lnTo>
                    <a:pt x="513758" y="1436418"/>
                  </a:lnTo>
                  <a:lnTo>
                    <a:pt x="472589" y="1427683"/>
                  </a:lnTo>
                  <a:lnTo>
                    <a:pt x="431911" y="1415454"/>
                  </a:lnTo>
                  <a:lnTo>
                    <a:pt x="391885" y="1399732"/>
                  </a:lnTo>
                  <a:lnTo>
                    <a:pt x="352677" y="1380515"/>
                  </a:lnTo>
                  <a:lnTo>
                    <a:pt x="314448" y="1357805"/>
                  </a:lnTo>
                  <a:lnTo>
                    <a:pt x="277362" y="1331600"/>
                  </a:lnTo>
                  <a:lnTo>
                    <a:pt x="241583" y="1301902"/>
                  </a:lnTo>
                  <a:lnTo>
                    <a:pt x="207273" y="1268710"/>
                  </a:lnTo>
                  <a:lnTo>
                    <a:pt x="174597" y="1232024"/>
                  </a:lnTo>
                  <a:lnTo>
                    <a:pt x="145498" y="1194297"/>
                  </a:lnTo>
                  <a:lnTo>
                    <a:pt x="119043" y="1154757"/>
                  </a:lnTo>
                  <a:lnTo>
                    <a:pt x="95235" y="1113577"/>
                  </a:lnTo>
                  <a:lnTo>
                    <a:pt x="74071" y="1070928"/>
                  </a:lnTo>
                  <a:lnTo>
                    <a:pt x="55553" y="1026984"/>
                  </a:lnTo>
                  <a:lnTo>
                    <a:pt x="39681" y="981918"/>
                  </a:lnTo>
                  <a:lnTo>
                    <a:pt x="26454" y="935901"/>
                  </a:lnTo>
                  <a:lnTo>
                    <a:pt x="15872" y="889107"/>
                  </a:lnTo>
                  <a:lnTo>
                    <a:pt x="7936" y="841709"/>
                  </a:lnTo>
                  <a:lnTo>
                    <a:pt x="2645" y="793879"/>
                  </a:lnTo>
                  <a:lnTo>
                    <a:pt x="0" y="745790"/>
                  </a:lnTo>
                  <a:lnTo>
                    <a:pt x="0" y="697615"/>
                  </a:lnTo>
                  <a:lnTo>
                    <a:pt x="2645" y="649526"/>
                  </a:lnTo>
                  <a:lnTo>
                    <a:pt x="7936" y="601696"/>
                  </a:lnTo>
                  <a:lnTo>
                    <a:pt x="15872" y="554298"/>
                  </a:lnTo>
                  <a:lnTo>
                    <a:pt x="26454" y="507504"/>
                  </a:lnTo>
                  <a:lnTo>
                    <a:pt x="39681" y="461487"/>
                  </a:lnTo>
                  <a:lnTo>
                    <a:pt x="55553" y="416421"/>
                  </a:lnTo>
                  <a:lnTo>
                    <a:pt x="74071" y="372477"/>
                  </a:lnTo>
                  <a:lnTo>
                    <a:pt x="95235" y="329828"/>
                  </a:lnTo>
                  <a:lnTo>
                    <a:pt x="119043" y="288648"/>
                  </a:lnTo>
                  <a:lnTo>
                    <a:pt x="145498" y="249108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88" name="Google Shape;588;p4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742387" y="5661135"/>
              <a:ext cx="383139" cy="3831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9" name="Google Shape;589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77363" y="5725803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0" name="Google Shape;590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26084" y="5939107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1" name="Google Shape;591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77363" y="6189879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2" name="Google Shape;592;p4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335628" y="5939107"/>
              <a:ext cx="467327" cy="9428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3" name="Google Shape;593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26084" y="6414678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4" name="Google Shape;594;p40"/>
          <p:cNvSpPr txBox="1"/>
          <p:nvPr/>
        </p:nvSpPr>
        <p:spPr>
          <a:xfrm>
            <a:off x="6083300" y="5905500"/>
            <a:ext cx="322580" cy="61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=</a:t>
            </a:r>
            <a:endParaRPr sz="3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5" name="Google Shape;595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83011" y="3860830"/>
            <a:ext cx="7124378" cy="480752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40"/>
          <p:cNvSpPr txBox="1"/>
          <p:nvPr/>
        </p:nvSpPr>
        <p:spPr>
          <a:xfrm>
            <a:off x="2362200" y="4584700"/>
            <a:ext cx="7999730" cy="3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27001"/>
                </a:solidFill>
              </a:rPr>
              <a:t>probabilité égale d'être affecté à la classe prédite positive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40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34</a:t>
            </a:r>
            <a:endParaRPr/>
          </a:p>
        </p:txBody>
      </p:sp>
      <p:sp>
        <p:nvSpPr>
          <p:cNvPr id="598" name="Google Shape;598;p40"/>
          <p:cNvSpPr txBox="1"/>
          <p:nvPr/>
        </p:nvSpPr>
        <p:spPr>
          <a:xfrm>
            <a:off x="2516975" y="8216850"/>
            <a:ext cx="9856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Question: que pourrait être le problème?</a:t>
            </a:r>
            <a:endParaRPr b="1"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1"/>
          <p:cNvSpPr txBox="1"/>
          <p:nvPr>
            <p:ph type="title"/>
          </p:nvPr>
        </p:nvSpPr>
        <p:spPr>
          <a:xfrm>
            <a:off x="4762500" y="1003300"/>
            <a:ext cx="5068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604" name="Google Shape;604;p41"/>
          <p:cNvSpPr txBox="1"/>
          <p:nvPr/>
        </p:nvSpPr>
        <p:spPr>
          <a:xfrm>
            <a:off x="990600" y="1803400"/>
            <a:ext cx="741235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Problèmes de parité démographique :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05" name="Google Shape;605;p41"/>
          <p:cNvSpPr txBox="1"/>
          <p:nvPr/>
        </p:nvSpPr>
        <p:spPr>
          <a:xfrm>
            <a:off x="1625600" y="4673600"/>
            <a:ext cx="955738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95300" lvl="0" marL="5080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1. Cette notion permet qu'un classificateur sélectionne des candidats qualifiés dans le groupe minoritaire, mais les individus non qualifiés dans le groupe majoritaire.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6" name="Google Shape;60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8878" y="3742297"/>
            <a:ext cx="7124376" cy="480751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4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35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2"/>
          <p:cNvSpPr txBox="1"/>
          <p:nvPr>
            <p:ph type="title"/>
          </p:nvPr>
        </p:nvSpPr>
        <p:spPr>
          <a:xfrm>
            <a:off x="4762500" y="850900"/>
            <a:ext cx="34797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Visualization</a:t>
            </a:r>
            <a:endParaRPr/>
          </a:p>
        </p:txBody>
      </p:sp>
      <p:pic>
        <p:nvPicPr>
          <p:cNvPr id="613" name="Google Shape;613;p4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075" y="1670250"/>
            <a:ext cx="11786409" cy="798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3"/>
          <p:cNvSpPr txBox="1"/>
          <p:nvPr>
            <p:ph type="title"/>
          </p:nvPr>
        </p:nvSpPr>
        <p:spPr>
          <a:xfrm>
            <a:off x="4762500" y="1003300"/>
            <a:ext cx="34798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619" name="Google Shape;619;p43"/>
          <p:cNvSpPr txBox="1"/>
          <p:nvPr/>
        </p:nvSpPr>
        <p:spPr>
          <a:xfrm>
            <a:off x="990600" y="1803400"/>
            <a:ext cx="7412355" cy="1216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2- Parité statistique conditionnelle</a:t>
            </a:r>
            <a:endParaRPr sz="3000">
              <a:solidFill>
                <a:schemeClr val="dk1"/>
              </a:solidFill>
            </a:endParaRPr>
          </a:p>
        </p:txBody>
      </p:sp>
      <p:grpSp>
        <p:nvGrpSpPr>
          <p:cNvPr id="620" name="Google Shape;620;p43"/>
          <p:cNvGrpSpPr/>
          <p:nvPr/>
        </p:nvGrpSpPr>
        <p:grpSpPr>
          <a:xfrm>
            <a:off x="2772526" y="6107595"/>
            <a:ext cx="3397983" cy="2116452"/>
            <a:chOff x="2772526" y="6107595"/>
            <a:chExt cx="3397983" cy="2116452"/>
          </a:xfrm>
        </p:grpSpPr>
        <p:pic>
          <p:nvPicPr>
            <p:cNvPr id="621" name="Google Shape;621;p4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393487" y="7467760"/>
              <a:ext cx="1686401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2" name="Google Shape;622;p43"/>
            <p:cNvSpPr/>
            <p:nvPr/>
          </p:nvSpPr>
          <p:spPr>
            <a:xfrm>
              <a:off x="4302974" y="7088079"/>
              <a:ext cx="1867535" cy="756920"/>
            </a:xfrm>
            <a:custGeom>
              <a:rect b="b" l="l" r="r" t="t"/>
              <a:pathLst>
                <a:path extrusionOk="0" h="756920" w="1867535">
                  <a:moveTo>
                    <a:pt x="0" y="0"/>
                  </a:moveTo>
                  <a:lnTo>
                    <a:pt x="1867499" y="0"/>
                  </a:lnTo>
                  <a:lnTo>
                    <a:pt x="1867499" y="756437"/>
                  </a:lnTo>
                  <a:lnTo>
                    <a:pt x="0" y="75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23" name="Google Shape;623;p4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772526" y="6489516"/>
              <a:ext cx="1702527" cy="7505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4" name="Google Shape;624;p4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276026" y="6303396"/>
              <a:ext cx="326943" cy="326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5" name="Google Shape;625;p43"/>
            <p:cNvSpPr/>
            <p:nvPr/>
          </p:nvSpPr>
          <p:spPr>
            <a:xfrm>
              <a:off x="4557827" y="6107595"/>
              <a:ext cx="1194435" cy="1443990"/>
            </a:xfrm>
            <a:custGeom>
              <a:rect b="b" l="l" r="r" t="t"/>
              <a:pathLst>
                <a:path extrusionOk="0" h="1443990" w="1194435">
                  <a:moveTo>
                    <a:pt x="1019226" y="211381"/>
                  </a:moveTo>
                  <a:lnTo>
                    <a:pt x="1048326" y="249107"/>
                  </a:lnTo>
                  <a:lnTo>
                    <a:pt x="1074780" y="288647"/>
                  </a:lnTo>
                  <a:lnTo>
                    <a:pt x="1098589" y="329828"/>
                  </a:lnTo>
                  <a:lnTo>
                    <a:pt x="1119752" y="372476"/>
                  </a:lnTo>
                  <a:lnTo>
                    <a:pt x="1138270" y="416420"/>
                  </a:lnTo>
                  <a:lnTo>
                    <a:pt x="1154143" y="461487"/>
                  </a:lnTo>
                  <a:lnTo>
                    <a:pt x="1167370" y="507503"/>
                  </a:lnTo>
                  <a:lnTo>
                    <a:pt x="1177951" y="554297"/>
                  </a:lnTo>
                  <a:lnTo>
                    <a:pt x="1185888" y="601695"/>
                  </a:lnTo>
                  <a:lnTo>
                    <a:pt x="1191179" y="649525"/>
                  </a:lnTo>
                  <a:lnTo>
                    <a:pt x="1193824" y="697614"/>
                  </a:lnTo>
                  <a:lnTo>
                    <a:pt x="1193824" y="745789"/>
                  </a:lnTo>
                  <a:lnTo>
                    <a:pt x="1191179" y="793878"/>
                  </a:lnTo>
                  <a:lnTo>
                    <a:pt x="1185888" y="841708"/>
                  </a:lnTo>
                  <a:lnTo>
                    <a:pt x="1177951" y="889106"/>
                  </a:lnTo>
                  <a:lnTo>
                    <a:pt x="1167370" y="935900"/>
                  </a:lnTo>
                  <a:lnTo>
                    <a:pt x="1154143" y="981916"/>
                  </a:lnTo>
                  <a:lnTo>
                    <a:pt x="1138270" y="1026983"/>
                  </a:lnTo>
                  <a:lnTo>
                    <a:pt x="1119752" y="1070927"/>
                  </a:lnTo>
                  <a:lnTo>
                    <a:pt x="1098589" y="1113575"/>
                  </a:lnTo>
                  <a:lnTo>
                    <a:pt x="1074780" y="1154756"/>
                  </a:lnTo>
                  <a:lnTo>
                    <a:pt x="1048326" y="1194295"/>
                  </a:lnTo>
                  <a:lnTo>
                    <a:pt x="1019226" y="1232022"/>
                  </a:lnTo>
                  <a:lnTo>
                    <a:pt x="986550" y="1268708"/>
                  </a:lnTo>
                  <a:lnTo>
                    <a:pt x="952241" y="1301900"/>
                  </a:lnTo>
                  <a:lnTo>
                    <a:pt x="916462" y="1331598"/>
                  </a:lnTo>
                  <a:lnTo>
                    <a:pt x="879376" y="1357802"/>
                  </a:lnTo>
                  <a:lnTo>
                    <a:pt x="841147" y="1380513"/>
                  </a:lnTo>
                  <a:lnTo>
                    <a:pt x="801938" y="1399729"/>
                  </a:lnTo>
                  <a:lnTo>
                    <a:pt x="761913" y="1415452"/>
                  </a:lnTo>
                  <a:lnTo>
                    <a:pt x="721234" y="1427681"/>
                  </a:lnTo>
                  <a:lnTo>
                    <a:pt x="680066" y="1436415"/>
                  </a:lnTo>
                  <a:lnTo>
                    <a:pt x="638570" y="1441656"/>
                  </a:lnTo>
                  <a:lnTo>
                    <a:pt x="596912" y="1443403"/>
                  </a:lnTo>
                  <a:lnTo>
                    <a:pt x="555253" y="1441656"/>
                  </a:lnTo>
                  <a:lnTo>
                    <a:pt x="513758" y="1436415"/>
                  </a:lnTo>
                  <a:lnTo>
                    <a:pt x="472589" y="1427681"/>
                  </a:lnTo>
                  <a:lnTo>
                    <a:pt x="431911" y="1415452"/>
                  </a:lnTo>
                  <a:lnTo>
                    <a:pt x="391885" y="1399729"/>
                  </a:lnTo>
                  <a:lnTo>
                    <a:pt x="352677" y="1380513"/>
                  </a:lnTo>
                  <a:lnTo>
                    <a:pt x="314448" y="1357802"/>
                  </a:lnTo>
                  <a:lnTo>
                    <a:pt x="277362" y="1331598"/>
                  </a:lnTo>
                  <a:lnTo>
                    <a:pt x="241583" y="1301900"/>
                  </a:lnTo>
                  <a:lnTo>
                    <a:pt x="207273" y="1268708"/>
                  </a:lnTo>
                  <a:lnTo>
                    <a:pt x="174597" y="1232022"/>
                  </a:lnTo>
                  <a:lnTo>
                    <a:pt x="145498" y="1194295"/>
                  </a:lnTo>
                  <a:lnTo>
                    <a:pt x="119043" y="1154756"/>
                  </a:lnTo>
                  <a:lnTo>
                    <a:pt x="95235" y="1113575"/>
                  </a:lnTo>
                  <a:lnTo>
                    <a:pt x="74071" y="1070927"/>
                  </a:lnTo>
                  <a:lnTo>
                    <a:pt x="55553" y="1026983"/>
                  </a:lnTo>
                  <a:lnTo>
                    <a:pt x="39681" y="981916"/>
                  </a:lnTo>
                  <a:lnTo>
                    <a:pt x="26454" y="935900"/>
                  </a:lnTo>
                  <a:lnTo>
                    <a:pt x="15872" y="889106"/>
                  </a:lnTo>
                  <a:lnTo>
                    <a:pt x="7936" y="841708"/>
                  </a:lnTo>
                  <a:lnTo>
                    <a:pt x="2645" y="793878"/>
                  </a:lnTo>
                  <a:lnTo>
                    <a:pt x="0" y="745789"/>
                  </a:lnTo>
                  <a:lnTo>
                    <a:pt x="0" y="697614"/>
                  </a:lnTo>
                  <a:lnTo>
                    <a:pt x="2645" y="649525"/>
                  </a:lnTo>
                  <a:lnTo>
                    <a:pt x="7936" y="601695"/>
                  </a:lnTo>
                  <a:lnTo>
                    <a:pt x="15872" y="554297"/>
                  </a:lnTo>
                  <a:lnTo>
                    <a:pt x="26454" y="507503"/>
                  </a:lnTo>
                  <a:lnTo>
                    <a:pt x="39681" y="461487"/>
                  </a:lnTo>
                  <a:lnTo>
                    <a:pt x="55553" y="416420"/>
                  </a:lnTo>
                  <a:lnTo>
                    <a:pt x="74071" y="372476"/>
                  </a:lnTo>
                  <a:lnTo>
                    <a:pt x="95235" y="329828"/>
                  </a:lnTo>
                  <a:lnTo>
                    <a:pt x="119043" y="288647"/>
                  </a:lnTo>
                  <a:lnTo>
                    <a:pt x="145498" y="249107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26" name="Google Shape;626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945672" y="6175809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7" name="Google Shape;627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694393" y="6389114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8" name="Google Shape;628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945672" y="6639885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9" name="Google Shape;629;p4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203936" y="6389114"/>
              <a:ext cx="467327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0" name="Google Shape;630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694393" y="6864684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31" name="Google Shape;631;p43"/>
          <p:cNvGrpSpPr/>
          <p:nvPr/>
        </p:nvGrpSpPr>
        <p:grpSpPr>
          <a:xfrm>
            <a:off x="6588974" y="6174979"/>
            <a:ext cx="3334378" cy="2049068"/>
            <a:chOff x="6588974" y="6174979"/>
            <a:chExt cx="3334378" cy="2049068"/>
          </a:xfrm>
        </p:grpSpPr>
        <p:pic>
          <p:nvPicPr>
            <p:cNvPr id="632" name="Google Shape;632;p4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79488" y="7467760"/>
              <a:ext cx="1686401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3" name="Google Shape;633;p43"/>
            <p:cNvSpPr/>
            <p:nvPr/>
          </p:nvSpPr>
          <p:spPr>
            <a:xfrm>
              <a:off x="6588974" y="7088079"/>
              <a:ext cx="1867535" cy="756920"/>
            </a:xfrm>
            <a:custGeom>
              <a:rect b="b" l="l" r="r" t="t"/>
              <a:pathLst>
                <a:path extrusionOk="0" h="756920" w="1867534">
                  <a:moveTo>
                    <a:pt x="0" y="0"/>
                  </a:moveTo>
                  <a:lnTo>
                    <a:pt x="1867500" y="0"/>
                  </a:lnTo>
                  <a:lnTo>
                    <a:pt x="1867500" y="756437"/>
                  </a:lnTo>
                  <a:lnTo>
                    <a:pt x="0" y="75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34" name="Google Shape;634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09113" y="6239648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5" name="Google Shape;635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857834" y="6452953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6" name="Google Shape;636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09113" y="6703724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7" name="Google Shape;637;p4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367377" y="6452953"/>
              <a:ext cx="467327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8" name="Google Shape;638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857834" y="6928523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9" name="Google Shape;639;p43"/>
            <p:cNvSpPr/>
            <p:nvPr/>
          </p:nvSpPr>
          <p:spPr>
            <a:xfrm>
              <a:off x="6749356" y="6178525"/>
              <a:ext cx="1194435" cy="1443990"/>
            </a:xfrm>
            <a:custGeom>
              <a:rect b="b" l="l" r="r" t="t"/>
              <a:pathLst>
                <a:path extrusionOk="0" h="1443990" w="1194434">
                  <a:moveTo>
                    <a:pt x="1019226" y="211381"/>
                  </a:moveTo>
                  <a:lnTo>
                    <a:pt x="1048326" y="249108"/>
                  </a:lnTo>
                  <a:lnTo>
                    <a:pt x="1074780" y="288648"/>
                  </a:lnTo>
                  <a:lnTo>
                    <a:pt x="1098589" y="329828"/>
                  </a:lnTo>
                  <a:lnTo>
                    <a:pt x="1119752" y="372477"/>
                  </a:lnTo>
                  <a:lnTo>
                    <a:pt x="1138270" y="416421"/>
                  </a:lnTo>
                  <a:lnTo>
                    <a:pt x="1154143" y="461487"/>
                  </a:lnTo>
                  <a:lnTo>
                    <a:pt x="1167370" y="507504"/>
                  </a:lnTo>
                  <a:lnTo>
                    <a:pt x="1177951" y="554298"/>
                  </a:lnTo>
                  <a:lnTo>
                    <a:pt x="1185888" y="601696"/>
                  </a:lnTo>
                  <a:lnTo>
                    <a:pt x="1191179" y="649526"/>
                  </a:lnTo>
                  <a:lnTo>
                    <a:pt x="1193824" y="697615"/>
                  </a:lnTo>
                  <a:lnTo>
                    <a:pt x="1193824" y="745790"/>
                  </a:lnTo>
                  <a:lnTo>
                    <a:pt x="1191179" y="793879"/>
                  </a:lnTo>
                  <a:lnTo>
                    <a:pt x="1185888" y="841709"/>
                  </a:lnTo>
                  <a:lnTo>
                    <a:pt x="1177951" y="889107"/>
                  </a:lnTo>
                  <a:lnTo>
                    <a:pt x="1167370" y="935901"/>
                  </a:lnTo>
                  <a:lnTo>
                    <a:pt x="1154143" y="981918"/>
                  </a:lnTo>
                  <a:lnTo>
                    <a:pt x="1138270" y="1026984"/>
                  </a:lnTo>
                  <a:lnTo>
                    <a:pt x="1119752" y="1070928"/>
                  </a:lnTo>
                  <a:lnTo>
                    <a:pt x="1098589" y="1113577"/>
                  </a:lnTo>
                  <a:lnTo>
                    <a:pt x="1074780" y="1154757"/>
                  </a:lnTo>
                  <a:lnTo>
                    <a:pt x="1048326" y="1194297"/>
                  </a:lnTo>
                  <a:lnTo>
                    <a:pt x="1019226" y="1232024"/>
                  </a:lnTo>
                  <a:lnTo>
                    <a:pt x="986550" y="1268710"/>
                  </a:lnTo>
                  <a:lnTo>
                    <a:pt x="952241" y="1301902"/>
                  </a:lnTo>
                  <a:lnTo>
                    <a:pt x="916462" y="1331600"/>
                  </a:lnTo>
                  <a:lnTo>
                    <a:pt x="879376" y="1357805"/>
                  </a:lnTo>
                  <a:lnTo>
                    <a:pt x="841147" y="1380515"/>
                  </a:lnTo>
                  <a:lnTo>
                    <a:pt x="801938" y="1399732"/>
                  </a:lnTo>
                  <a:lnTo>
                    <a:pt x="761913" y="1415454"/>
                  </a:lnTo>
                  <a:lnTo>
                    <a:pt x="721234" y="1427683"/>
                  </a:lnTo>
                  <a:lnTo>
                    <a:pt x="680066" y="1436418"/>
                  </a:lnTo>
                  <a:lnTo>
                    <a:pt x="638570" y="1441659"/>
                  </a:lnTo>
                  <a:lnTo>
                    <a:pt x="596912" y="1443406"/>
                  </a:lnTo>
                  <a:lnTo>
                    <a:pt x="555253" y="1441659"/>
                  </a:lnTo>
                  <a:lnTo>
                    <a:pt x="513758" y="1436418"/>
                  </a:lnTo>
                  <a:lnTo>
                    <a:pt x="472589" y="1427683"/>
                  </a:lnTo>
                  <a:lnTo>
                    <a:pt x="431911" y="1415454"/>
                  </a:lnTo>
                  <a:lnTo>
                    <a:pt x="391885" y="1399732"/>
                  </a:lnTo>
                  <a:lnTo>
                    <a:pt x="352677" y="1380515"/>
                  </a:lnTo>
                  <a:lnTo>
                    <a:pt x="314448" y="1357805"/>
                  </a:lnTo>
                  <a:lnTo>
                    <a:pt x="277362" y="1331600"/>
                  </a:lnTo>
                  <a:lnTo>
                    <a:pt x="241583" y="1301902"/>
                  </a:lnTo>
                  <a:lnTo>
                    <a:pt x="207273" y="1268710"/>
                  </a:lnTo>
                  <a:lnTo>
                    <a:pt x="174597" y="1232024"/>
                  </a:lnTo>
                  <a:lnTo>
                    <a:pt x="145498" y="1194297"/>
                  </a:lnTo>
                  <a:lnTo>
                    <a:pt x="119043" y="1154757"/>
                  </a:lnTo>
                  <a:lnTo>
                    <a:pt x="95235" y="1113577"/>
                  </a:lnTo>
                  <a:lnTo>
                    <a:pt x="74071" y="1070928"/>
                  </a:lnTo>
                  <a:lnTo>
                    <a:pt x="55553" y="1026984"/>
                  </a:lnTo>
                  <a:lnTo>
                    <a:pt x="39681" y="981918"/>
                  </a:lnTo>
                  <a:lnTo>
                    <a:pt x="26454" y="935901"/>
                  </a:lnTo>
                  <a:lnTo>
                    <a:pt x="15872" y="889107"/>
                  </a:lnTo>
                  <a:lnTo>
                    <a:pt x="7936" y="841709"/>
                  </a:lnTo>
                  <a:lnTo>
                    <a:pt x="2645" y="793879"/>
                  </a:lnTo>
                  <a:lnTo>
                    <a:pt x="0" y="745790"/>
                  </a:lnTo>
                  <a:lnTo>
                    <a:pt x="0" y="697615"/>
                  </a:lnTo>
                  <a:lnTo>
                    <a:pt x="2645" y="649526"/>
                  </a:lnTo>
                  <a:lnTo>
                    <a:pt x="7936" y="601696"/>
                  </a:lnTo>
                  <a:lnTo>
                    <a:pt x="15872" y="554298"/>
                  </a:lnTo>
                  <a:lnTo>
                    <a:pt x="26454" y="507504"/>
                  </a:lnTo>
                  <a:lnTo>
                    <a:pt x="39681" y="461487"/>
                  </a:lnTo>
                  <a:lnTo>
                    <a:pt x="55553" y="416421"/>
                  </a:lnTo>
                  <a:lnTo>
                    <a:pt x="74071" y="372477"/>
                  </a:lnTo>
                  <a:lnTo>
                    <a:pt x="95235" y="329828"/>
                  </a:lnTo>
                  <a:lnTo>
                    <a:pt x="119043" y="288648"/>
                  </a:lnTo>
                  <a:lnTo>
                    <a:pt x="145498" y="249108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40" name="Google Shape;640;p4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7774137" y="6174979"/>
              <a:ext cx="383139" cy="3831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1" name="Google Shape;641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09113" y="6239648"/>
              <a:ext cx="467326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2" name="Google Shape;642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857834" y="6452953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3" name="Google Shape;643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09113" y="6703724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4" name="Google Shape;644;p4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367377" y="6452953"/>
              <a:ext cx="467327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5" name="Google Shape;645;p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857834" y="6928523"/>
              <a:ext cx="467326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6" name="Google Shape;646;p4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220825" y="6344668"/>
              <a:ext cx="1702527" cy="750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7" name="Google Shape;647;p43"/>
          <p:cNvSpPr txBox="1"/>
          <p:nvPr/>
        </p:nvSpPr>
        <p:spPr>
          <a:xfrm>
            <a:off x="9790050" y="2643725"/>
            <a:ext cx="2160900" cy="1563300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-203199" lvl="0" marL="407669" marR="17462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facteurs légitimes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8" name="Google Shape;648;p4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532700" y="3557053"/>
            <a:ext cx="359591" cy="401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4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91985" y="3514379"/>
            <a:ext cx="8622775" cy="415857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43"/>
          <p:cNvSpPr txBox="1"/>
          <p:nvPr/>
        </p:nvSpPr>
        <p:spPr>
          <a:xfrm>
            <a:off x="469900" y="4699000"/>
            <a:ext cx="1156906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27001"/>
                </a:solidFill>
              </a:rPr>
              <a:t>les groupes protégés et non protégés ont une probabilité égale d'être affectés à la classe prédite positive, en contrôlant un ensemble de facteurs légitimes L.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4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36</a:t>
            </a:r>
            <a:endParaRPr/>
          </a:p>
        </p:txBody>
      </p:sp>
      <p:sp>
        <p:nvSpPr>
          <p:cNvPr id="652" name="Google Shape;652;p43"/>
          <p:cNvSpPr txBox="1"/>
          <p:nvPr/>
        </p:nvSpPr>
        <p:spPr>
          <a:xfrm>
            <a:off x="6121400" y="6413500"/>
            <a:ext cx="322580" cy="61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=</a:t>
            </a:r>
            <a:endParaRPr sz="3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43"/>
          <p:cNvSpPr txBox="1"/>
          <p:nvPr/>
        </p:nvSpPr>
        <p:spPr>
          <a:xfrm>
            <a:off x="3009900" y="7353300"/>
            <a:ext cx="123761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Pointage de crédit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43"/>
          <p:cNvSpPr txBox="1"/>
          <p:nvPr/>
        </p:nvSpPr>
        <p:spPr>
          <a:xfrm>
            <a:off x="8458200" y="7162800"/>
            <a:ext cx="123761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Pointage de crédit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4"/>
          <p:cNvSpPr txBox="1"/>
          <p:nvPr>
            <p:ph type="title"/>
          </p:nvPr>
        </p:nvSpPr>
        <p:spPr>
          <a:xfrm>
            <a:off x="4762500" y="1003300"/>
            <a:ext cx="5299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660" name="Google Shape;660;p44"/>
          <p:cNvSpPr txBox="1"/>
          <p:nvPr/>
        </p:nvSpPr>
        <p:spPr>
          <a:xfrm>
            <a:off x="990600" y="1803400"/>
            <a:ext cx="741235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-US" sz="3000"/>
              <a:t>Problèmes de parité démographique :</a:t>
            </a:r>
            <a:endParaRPr sz="3000"/>
          </a:p>
        </p:txBody>
      </p:sp>
      <p:sp>
        <p:nvSpPr>
          <p:cNvPr id="661" name="Google Shape;661;p44"/>
          <p:cNvSpPr txBox="1"/>
          <p:nvPr/>
        </p:nvSpPr>
        <p:spPr>
          <a:xfrm>
            <a:off x="1625600" y="4673600"/>
            <a:ext cx="9557385" cy="1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La notion permet qu'un classificateur sélectionne les candidats qualifiés dans le groupe féminin, mais les individus non qualifiés dans le groupe masculin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La parité démographique exclurait le prédicteur idéal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662" name="Google Shape;66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8878" y="3742297"/>
            <a:ext cx="7124376" cy="480751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4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37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5"/>
          <p:cNvSpPr txBox="1"/>
          <p:nvPr>
            <p:ph type="title"/>
          </p:nvPr>
        </p:nvSpPr>
        <p:spPr>
          <a:xfrm>
            <a:off x="4762500" y="1003300"/>
            <a:ext cx="4477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pic>
        <p:nvPicPr>
          <p:cNvPr id="669" name="Google Shape;66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7001" y="7319665"/>
            <a:ext cx="1686399" cy="75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1401" y="7319665"/>
            <a:ext cx="1686399" cy="7562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1" name="Google Shape;671;p45"/>
          <p:cNvGrpSpPr/>
          <p:nvPr/>
        </p:nvGrpSpPr>
        <p:grpSpPr>
          <a:xfrm>
            <a:off x="4486113" y="5684033"/>
            <a:ext cx="1476236" cy="1443990"/>
            <a:chOff x="4486113" y="5684033"/>
            <a:chExt cx="1476236" cy="1443990"/>
          </a:xfrm>
        </p:grpSpPr>
        <p:pic>
          <p:nvPicPr>
            <p:cNvPr id="672" name="Google Shape;672;p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486113" y="5879834"/>
              <a:ext cx="326943" cy="326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Google Shape;673;p45"/>
            <p:cNvSpPr/>
            <p:nvPr/>
          </p:nvSpPr>
          <p:spPr>
            <a:xfrm>
              <a:off x="4767914" y="5684033"/>
              <a:ext cx="1194435" cy="1443990"/>
            </a:xfrm>
            <a:custGeom>
              <a:rect b="b" l="l" r="r" t="t"/>
              <a:pathLst>
                <a:path extrusionOk="0" h="1443990" w="1194435">
                  <a:moveTo>
                    <a:pt x="1019226" y="211381"/>
                  </a:moveTo>
                  <a:lnTo>
                    <a:pt x="1048326" y="249107"/>
                  </a:lnTo>
                  <a:lnTo>
                    <a:pt x="1074780" y="288647"/>
                  </a:lnTo>
                  <a:lnTo>
                    <a:pt x="1098589" y="329828"/>
                  </a:lnTo>
                  <a:lnTo>
                    <a:pt x="1119752" y="372476"/>
                  </a:lnTo>
                  <a:lnTo>
                    <a:pt x="1138270" y="416420"/>
                  </a:lnTo>
                  <a:lnTo>
                    <a:pt x="1154143" y="461487"/>
                  </a:lnTo>
                  <a:lnTo>
                    <a:pt x="1167370" y="507503"/>
                  </a:lnTo>
                  <a:lnTo>
                    <a:pt x="1177952" y="554297"/>
                  </a:lnTo>
                  <a:lnTo>
                    <a:pt x="1185888" y="601695"/>
                  </a:lnTo>
                  <a:lnTo>
                    <a:pt x="1191179" y="649525"/>
                  </a:lnTo>
                  <a:lnTo>
                    <a:pt x="1193824" y="697614"/>
                  </a:lnTo>
                  <a:lnTo>
                    <a:pt x="1193824" y="745789"/>
                  </a:lnTo>
                  <a:lnTo>
                    <a:pt x="1191179" y="793878"/>
                  </a:lnTo>
                  <a:lnTo>
                    <a:pt x="1185888" y="841708"/>
                  </a:lnTo>
                  <a:lnTo>
                    <a:pt x="1177952" y="889106"/>
                  </a:lnTo>
                  <a:lnTo>
                    <a:pt x="1167370" y="935900"/>
                  </a:lnTo>
                  <a:lnTo>
                    <a:pt x="1154143" y="981916"/>
                  </a:lnTo>
                  <a:lnTo>
                    <a:pt x="1138270" y="1026983"/>
                  </a:lnTo>
                  <a:lnTo>
                    <a:pt x="1119752" y="1070927"/>
                  </a:lnTo>
                  <a:lnTo>
                    <a:pt x="1098589" y="1113575"/>
                  </a:lnTo>
                  <a:lnTo>
                    <a:pt x="1074780" y="1154756"/>
                  </a:lnTo>
                  <a:lnTo>
                    <a:pt x="1048326" y="1194295"/>
                  </a:lnTo>
                  <a:lnTo>
                    <a:pt x="1019226" y="1232022"/>
                  </a:lnTo>
                  <a:lnTo>
                    <a:pt x="986550" y="1268708"/>
                  </a:lnTo>
                  <a:lnTo>
                    <a:pt x="952241" y="1301900"/>
                  </a:lnTo>
                  <a:lnTo>
                    <a:pt x="916462" y="1331598"/>
                  </a:lnTo>
                  <a:lnTo>
                    <a:pt x="879376" y="1357802"/>
                  </a:lnTo>
                  <a:lnTo>
                    <a:pt x="841147" y="1380513"/>
                  </a:lnTo>
                  <a:lnTo>
                    <a:pt x="801938" y="1399729"/>
                  </a:lnTo>
                  <a:lnTo>
                    <a:pt x="761913" y="1415452"/>
                  </a:lnTo>
                  <a:lnTo>
                    <a:pt x="721234" y="1427681"/>
                  </a:lnTo>
                  <a:lnTo>
                    <a:pt x="680066" y="1436415"/>
                  </a:lnTo>
                  <a:lnTo>
                    <a:pt x="638570" y="1441656"/>
                  </a:lnTo>
                  <a:lnTo>
                    <a:pt x="596912" y="1443403"/>
                  </a:lnTo>
                  <a:lnTo>
                    <a:pt x="555253" y="1441656"/>
                  </a:lnTo>
                  <a:lnTo>
                    <a:pt x="513758" y="1436415"/>
                  </a:lnTo>
                  <a:lnTo>
                    <a:pt x="472589" y="1427681"/>
                  </a:lnTo>
                  <a:lnTo>
                    <a:pt x="431911" y="1415452"/>
                  </a:lnTo>
                  <a:lnTo>
                    <a:pt x="391885" y="1399729"/>
                  </a:lnTo>
                  <a:lnTo>
                    <a:pt x="352677" y="1380513"/>
                  </a:lnTo>
                  <a:lnTo>
                    <a:pt x="314448" y="1357802"/>
                  </a:lnTo>
                  <a:lnTo>
                    <a:pt x="277362" y="1331598"/>
                  </a:lnTo>
                  <a:lnTo>
                    <a:pt x="241583" y="1301900"/>
                  </a:lnTo>
                  <a:lnTo>
                    <a:pt x="207273" y="1268708"/>
                  </a:lnTo>
                  <a:lnTo>
                    <a:pt x="174597" y="1232022"/>
                  </a:lnTo>
                  <a:lnTo>
                    <a:pt x="145498" y="1194295"/>
                  </a:lnTo>
                  <a:lnTo>
                    <a:pt x="119043" y="1154756"/>
                  </a:lnTo>
                  <a:lnTo>
                    <a:pt x="95235" y="1113575"/>
                  </a:lnTo>
                  <a:lnTo>
                    <a:pt x="74071" y="1070927"/>
                  </a:lnTo>
                  <a:lnTo>
                    <a:pt x="55553" y="1026983"/>
                  </a:lnTo>
                  <a:lnTo>
                    <a:pt x="39681" y="981916"/>
                  </a:lnTo>
                  <a:lnTo>
                    <a:pt x="26454" y="935900"/>
                  </a:lnTo>
                  <a:lnTo>
                    <a:pt x="15872" y="889106"/>
                  </a:lnTo>
                  <a:lnTo>
                    <a:pt x="7936" y="841708"/>
                  </a:lnTo>
                  <a:lnTo>
                    <a:pt x="2645" y="793878"/>
                  </a:lnTo>
                  <a:lnTo>
                    <a:pt x="0" y="745789"/>
                  </a:lnTo>
                  <a:lnTo>
                    <a:pt x="0" y="697614"/>
                  </a:lnTo>
                  <a:lnTo>
                    <a:pt x="2645" y="649525"/>
                  </a:lnTo>
                  <a:lnTo>
                    <a:pt x="7936" y="601695"/>
                  </a:lnTo>
                  <a:lnTo>
                    <a:pt x="15872" y="554297"/>
                  </a:lnTo>
                  <a:lnTo>
                    <a:pt x="26454" y="507503"/>
                  </a:lnTo>
                  <a:lnTo>
                    <a:pt x="39681" y="461487"/>
                  </a:lnTo>
                  <a:lnTo>
                    <a:pt x="55553" y="416420"/>
                  </a:lnTo>
                  <a:lnTo>
                    <a:pt x="74071" y="372476"/>
                  </a:lnTo>
                  <a:lnTo>
                    <a:pt x="95235" y="329828"/>
                  </a:lnTo>
                  <a:lnTo>
                    <a:pt x="119043" y="288647"/>
                  </a:lnTo>
                  <a:lnTo>
                    <a:pt x="145498" y="249107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74" name="Google Shape;674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155759" y="5752248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5" name="Google Shape;675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04480" y="5965552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6" name="Google Shape;676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155759" y="6216324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7" name="Google Shape;677;p4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414023" y="5965552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8" name="Google Shape;678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04480" y="6441123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79" name="Google Shape;679;p45"/>
          <p:cNvGrpSpPr/>
          <p:nvPr/>
        </p:nvGrpSpPr>
        <p:grpSpPr>
          <a:xfrm>
            <a:off x="6959445" y="5751419"/>
            <a:ext cx="1407918" cy="1447536"/>
            <a:chOff x="6959445" y="5751419"/>
            <a:chExt cx="1407918" cy="1447536"/>
          </a:xfrm>
        </p:grpSpPr>
        <p:pic>
          <p:nvPicPr>
            <p:cNvPr id="680" name="Google Shape;680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19201" y="5816087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1" name="Google Shape;681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67922" y="6029391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2" name="Google Shape;682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19201" y="6280164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3" name="Google Shape;683;p4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577465" y="6029391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4" name="Google Shape;684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67922" y="6504962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5" name="Google Shape;685;p45"/>
            <p:cNvSpPr/>
            <p:nvPr/>
          </p:nvSpPr>
          <p:spPr>
            <a:xfrm>
              <a:off x="6959445" y="5754965"/>
              <a:ext cx="1194435" cy="1443990"/>
            </a:xfrm>
            <a:custGeom>
              <a:rect b="b" l="l" r="r" t="t"/>
              <a:pathLst>
                <a:path extrusionOk="0" h="1443990" w="1194434">
                  <a:moveTo>
                    <a:pt x="1019226" y="211381"/>
                  </a:moveTo>
                  <a:lnTo>
                    <a:pt x="1048326" y="249108"/>
                  </a:lnTo>
                  <a:lnTo>
                    <a:pt x="1074780" y="288648"/>
                  </a:lnTo>
                  <a:lnTo>
                    <a:pt x="1098589" y="329828"/>
                  </a:lnTo>
                  <a:lnTo>
                    <a:pt x="1119752" y="372477"/>
                  </a:lnTo>
                  <a:lnTo>
                    <a:pt x="1138270" y="416421"/>
                  </a:lnTo>
                  <a:lnTo>
                    <a:pt x="1154143" y="461487"/>
                  </a:lnTo>
                  <a:lnTo>
                    <a:pt x="1167370" y="507504"/>
                  </a:lnTo>
                  <a:lnTo>
                    <a:pt x="1177951" y="554298"/>
                  </a:lnTo>
                  <a:lnTo>
                    <a:pt x="1185888" y="601696"/>
                  </a:lnTo>
                  <a:lnTo>
                    <a:pt x="1191179" y="649526"/>
                  </a:lnTo>
                  <a:lnTo>
                    <a:pt x="1193824" y="697615"/>
                  </a:lnTo>
                  <a:lnTo>
                    <a:pt x="1193824" y="745790"/>
                  </a:lnTo>
                  <a:lnTo>
                    <a:pt x="1191179" y="793879"/>
                  </a:lnTo>
                  <a:lnTo>
                    <a:pt x="1185888" y="841709"/>
                  </a:lnTo>
                  <a:lnTo>
                    <a:pt x="1177951" y="889107"/>
                  </a:lnTo>
                  <a:lnTo>
                    <a:pt x="1167370" y="935901"/>
                  </a:lnTo>
                  <a:lnTo>
                    <a:pt x="1154143" y="981918"/>
                  </a:lnTo>
                  <a:lnTo>
                    <a:pt x="1138270" y="1026984"/>
                  </a:lnTo>
                  <a:lnTo>
                    <a:pt x="1119752" y="1070928"/>
                  </a:lnTo>
                  <a:lnTo>
                    <a:pt x="1098589" y="1113577"/>
                  </a:lnTo>
                  <a:lnTo>
                    <a:pt x="1074780" y="1154757"/>
                  </a:lnTo>
                  <a:lnTo>
                    <a:pt x="1048326" y="1194297"/>
                  </a:lnTo>
                  <a:lnTo>
                    <a:pt x="1019226" y="1232024"/>
                  </a:lnTo>
                  <a:lnTo>
                    <a:pt x="986550" y="1268710"/>
                  </a:lnTo>
                  <a:lnTo>
                    <a:pt x="952241" y="1301902"/>
                  </a:lnTo>
                  <a:lnTo>
                    <a:pt x="916462" y="1331600"/>
                  </a:lnTo>
                  <a:lnTo>
                    <a:pt x="879376" y="1357805"/>
                  </a:lnTo>
                  <a:lnTo>
                    <a:pt x="841147" y="1380515"/>
                  </a:lnTo>
                  <a:lnTo>
                    <a:pt x="801938" y="1399732"/>
                  </a:lnTo>
                  <a:lnTo>
                    <a:pt x="761913" y="1415454"/>
                  </a:lnTo>
                  <a:lnTo>
                    <a:pt x="721234" y="1427683"/>
                  </a:lnTo>
                  <a:lnTo>
                    <a:pt x="680066" y="1436418"/>
                  </a:lnTo>
                  <a:lnTo>
                    <a:pt x="638570" y="1441659"/>
                  </a:lnTo>
                  <a:lnTo>
                    <a:pt x="596912" y="1443406"/>
                  </a:lnTo>
                  <a:lnTo>
                    <a:pt x="555253" y="1441659"/>
                  </a:lnTo>
                  <a:lnTo>
                    <a:pt x="513758" y="1436418"/>
                  </a:lnTo>
                  <a:lnTo>
                    <a:pt x="472589" y="1427683"/>
                  </a:lnTo>
                  <a:lnTo>
                    <a:pt x="431911" y="1415454"/>
                  </a:lnTo>
                  <a:lnTo>
                    <a:pt x="391885" y="1399732"/>
                  </a:lnTo>
                  <a:lnTo>
                    <a:pt x="352677" y="1380515"/>
                  </a:lnTo>
                  <a:lnTo>
                    <a:pt x="314448" y="1357805"/>
                  </a:lnTo>
                  <a:lnTo>
                    <a:pt x="277362" y="1331600"/>
                  </a:lnTo>
                  <a:lnTo>
                    <a:pt x="241583" y="1301902"/>
                  </a:lnTo>
                  <a:lnTo>
                    <a:pt x="207273" y="1268710"/>
                  </a:lnTo>
                  <a:lnTo>
                    <a:pt x="174597" y="1232024"/>
                  </a:lnTo>
                  <a:lnTo>
                    <a:pt x="145498" y="1194297"/>
                  </a:lnTo>
                  <a:lnTo>
                    <a:pt x="119043" y="1154757"/>
                  </a:lnTo>
                  <a:lnTo>
                    <a:pt x="95235" y="1113577"/>
                  </a:lnTo>
                  <a:lnTo>
                    <a:pt x="74071" y="1070928"/>
                  </a:lnTo>
                  <a:lnTo>
                    <a:pt x="55553" y="1026984"/>
                  </a:lnTo>
                  <a:lnTo>
                    <a:pt x="39681" y="981918"/>
                  </a:lnTo>
                  <a:lnTo>
                    <a:pt x="26454" y="935901"/>
                  </a:lnTo>
                  <a:lnTo>
                    <a:pt x="15872" y="889107"/>
                  </a:lnTo>
                  <a:lnTo>
                    <a:pt x="7936" y="841709"/>
                  </a:lnTo>
                  <a:lnTo>
                    <a:pt x="2645" y="793879"/>
                  </a:lnTo>
                  <a:lnTo>
                    <a:pt x="0" y="745790"/>
                  </a:lnTo>
                  <a:lnTo>
                    <a:pt x="0" y="697615"/>
                  </a:lnTo>
                  <a:lnTo>
                    <a:pt x="2645" y="649526"/>
                  </a:lnTo>
                  <a:lnTo>
                    <a:pt x="7936" y="601696"/>
                  </a:lnTo>
                  <a:lnTo>
                    <a:pt x="15872" y="554298"/>
                  </a:lnTo>
                  <a:lnTo>
                    <a:pt x="26454" y="507504"/>
                  </a:lnTo>
                  <a:lnTo>
                    <a:pt x="39681" y="461487"/>
                  </a:lnTo>
                  <a:lnTo>
                    <a:pt x="55553" y="416421"/>
                  </a:lnTo>
                  <a:lnTo>
                    <a:pt x="74071" y="372477"/>
                  </a:lnTo>
                  <a:lnTo>
                    <a:pt x="95235" y="329828"/>
                  </a:lnTo>
                  <a:lnTo>
                    <a:pt x="119043" y="288648"/>
                  </a:lnTo>
                  <a:lnTo>
                    <a:pt x="145498" y="249108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86" name="Google Shape;686;p4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984224" y="5751419"/>
              <a:ext cx="383139" cy="3831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7" name="Google Shape;687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19201" y="5816087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8" name="Google Shape;688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67922" y="6029391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9" name="Google Shape;689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19201" y="6280164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0" name="Google Shape;690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67922" y="6504962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1" name="Google Shape;691;p4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577465" y="6029391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2" name="Google Shape;692;p45"/>
          <p:cNvSpPr txBox="1"/>
          <p:nvPr/>
        </p:nvSpPr>
        <p:spPr>
          <a:xfrm>
            <a:off x="6324600" y="5994400"/>
            <a:ext cx="322580" cy="61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=</a:t>
            </a:r>
            <a:endParaRPr sz="3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45"/>
          <p:cNvSpPr txBox="1"/>
          <p:nvPr/>
        </p:nvSpPr>
        <p:spPr>
          <a:xfrm>
            <a:off x="2095500" y="6934200"/>
            <a:ext cx="224980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Approbation positive du prêt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4" name="Google Shape;694;p4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091198" y="3579975"/>
            <a:ext cx="7849241" cy="374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4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953351" y="4458247"/>
            <a:ext cx="8124938" cy="387347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45"/>
          <p:cNvSpPr txBox="1"/>
          <p:nvPr/>
        </p:nvSpPr>
        <p:spPr>
          <a:xfrm>
            <a:off x="279400" y="1816100"/>
            <a:ext cx="12234545" cy="36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 + résultat réel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3- Égalité des opportunités</a:t>
            </a:r>
            <a:endParaRPr sz="3000"/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27001"/>
              </a:solidFill>
            </a:endParaRPr>
          </a:p>
          <a:p>
            <a:pPr indent="0" lvl="0" marL="5499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 </a:t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27001"/>
                </a:solidFill>
              </a:rPr>
              <a:t>Le classificateur devrait donner des résultats similaires aux candidats des deux sexes avec une approbation de prêt positive réelle.</a:t>
            </a:r>
            <a:endParaRPr sz="2600">
              <a:solidFill>
                <a:srgbClr val="027001"/>
              </a:solidFill>
            </a:endParaRPr>
          </a:p>
        </p:txBody>
      </p:sp>
      <p:sp>
        <p:nvSpPr>
          <p:cNvPr id="697" name="Google Shape;697;p4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38</a:t>
            </a:r>
            <a:endParaRPr/>
          </a:p>
        </p:txBody>
      </p:sp>
      <p:sp>
        <p:nvSpPr>
          <p:cNvPr id="698" name="Google Shape;698;p45"/>
          <p:cNvSpPr txBox="1"/>
          <p:nvPr/>
        </p:nvSpPr>
        <p:spPr>
          <a:xfrm>
            <a:off x="330200" y="8153400"/>
            <a:ext cx="1162177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chemeClr val="dk1"/>
                </a:solidFill>
              </a:rPr>
              <a:t>Hardt, M., Price, E. and Srebro, N., 2016. Equality of opportunity in supervised learning. In Advances in neural  information processing systems (pp. 3315-3323).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699" name="Google Shape;699;p45"/>
          <p:cNvSpPr txBox="1"/>
          <p:nvPr/>
        </p:nvSpPr>
        <p:spPr>
          <a:xfrm>
            <a:off x="8775700" y="6934200"/>
            <a:ext cx="224980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Approbation positive du prêt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type="title"/>
          </p:nvPr>
        </p:nvSpPr>
        <p:spPr>
          <a:xfrm>
            <a:off x="965200" y="1003300"/>
            <a:ext cx="1094359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 ML crée-t-il plus de problèmes qu'il n'en résout ?</a:t>
            </a:r>
            <a:endParaRPr/>
          </a:p>
        </p:txBody>
      </p:sp>
      <p:grpSp>
        <p:nvGrpSpPr>
          <p:cNvPr id="81" name="Google Shape;81;p10"/>
          <p:cNvGrpSpPr/>
          <p:nvPr/>
        </p:nvGrpSpPr>
        <p:grpSpPr>
          <a:xfrm>
            <a:off x="45795" y="1704322"/>
            <a:ext cx="12858293" cy="7590398"/>
            <a:chOff x="45795" y="1704322"/>
            <a:chExt cx="12858293" cy="7590398"/>
          </a:xfrm>
        </p:grpSpPr>
        <p:pic>
          <p:nvPicPr>
            <p:cNvPr id="82" name="Google Shape;82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770112" y="1704322"/>
              <a:ext cx="5133856" cy="41159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0"/>
            <p:cNvSpPr/>
            <p:nvPr/>
          </p:nvSpPr>
          <p:spPr>
            <a:xfrm>
              <a:off x="7770113" y="1704322"/>
              <a:ext cx="5133975" cy="4116070"/>
            </a:xfrm>
            <a:custGeom>
              <a:rect b="b" l="l" r="r" t="t"/>
              <a:pathLst>
                <a:path extrusionOk="0" h="4116070" w="5133975">
                  <a:moveTo>
                    <a:pt x="835535" y="0"/>
                  </a:moveTo>
                  <a:lnTo>
                    <a:pt x="5133855" y="1255586"/>
                  </a:lnTo>
                  <a:lnTo>
                    <a:pt x="4298319" y="4115922"/>
                  </a:lnTo>
                  <a:lnTo>
                    <a:pt x="0" y="2860336"/>
                  </a:lnTo>
                  <a:lnTo>
                    <a:pt x="835535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4" name="Google Shape;84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566510" y="4036201"/>
              <a:ext cx="4659273" cy="24708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Google Shape;85;p10"/>
            <p:cNvSpPr/>
            <p:nvPr/>
          </p:nvSpPr>
          <p:spPr>
            <a:xfrm>
              <a:off x="7566509" y="4036200"/>
              <a:ext cx="4659630" cy="2471420"/>
            </a:xfrm>
            <a:custGeom>
              <a:rect b="b" l="l" r="r" t="t"/>
              <a:pathLst>
                <a:path extrusionOk="0" h="2471420" w="4659630">
                  <a:moveTo>
                    <a:pt x="354433" y="0"/>
                  </a:moveTo>
                  <a:lnTo>
                    <a:pt x="4659273" y="1257491"/>
                  </a:lnTo>
                  <a:lnTo>
                    <a:pt x="4304840" y="2470842"/>
                  </a:lnTo>
                  <a:lnTo>
                    <a:pt x="0" y="1213351"/>
                  </a:lnTo>
                  <a:lnTo>
                    <a:pt x="354433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6" name="Google Shape;86;p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225145" y="2877770"/>
              <a:ext cx="3707744" cy="30129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Google Shape;87;p10"/>
            <p:cNvSpPr/>
            <p:nvPr/>
          </p:nvSpPr>
          <p:spPr>
            <a:xfrm>
              <a:off x="4225145" y="2877770"/>
              <a:ext cx="3707765" cy="3013075"/>
            </a:xfrm>
            <a:custGeom>
              <a:rect b="b" l="l" r="r" t="t"/>
              <a:pathLst>
                <a:path extrusionOk="0" h="3013075" w="3707765">
                  <a:moveTo>
                    <a:pt x="0" y="0"/>
                  </a:moveTo>
                  <a:lnTo>
                    <a:pt x="3707744" y="0"/>
                  </a:lnTo>
                  <a:lnTo>
                    <a:pt x="3707744" y="3012926"/>
                  </a:lnTo>
                  <a:lnTo>
                    <a:pt x="0" y="301292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8" name="Google Shape;88;p1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930986" y="5764120"/>
              <a:ext cx="4585797" cy="3530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0"/>
            <p:cNvSpPr/>
            <p:nvPr/>
          </p:nvSpPr>
          <p:spPr>
            <a:xfrm>
              <a:off x="2930985" y="5764120"/>
              <a:ext cx="4585970" cy="3530600"/>
            </a:xfrm>
            <a:custGeom>
              <a:rect b="b" l="l" r="r" t="t"/>
              <a:pathLst>
                <a:path extrusionOk="0" h="3530600" w="4585970">
                  <a:moveTo>
                    <a:pt x="677396" y="0"/>
                  </a:moveTo>
                  <a:lnTo>
                    <a:pt x="4585798" y="1080966"/>
                  </a:lnTo>
                  <a:lnTo>
                    <a:pt x="3908401" y="3530200"/>
                  </a:lnTo>
                  <a:lnTo>
                    <a:pt x="0" y="2449234"/>
                  </a:lnTo>
                  <a:lnTo>
                    <a:pt x="6773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0" name="Google Shape;90;p1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903892" y="5683752"/>
              <a:ext cx="3920886" cy="33497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0"/>
            <p:cNvSpPr/>
            <p:nvPr/>
          </p:nvSpPr>
          <p:spPr>
            <a:xfrm>
              <a:off x="7903892" y="5683753"/>
              <a:ext cx="3921125" cy="3350260"/>
            </a:xfrm>
            <a:custGeom>
              <a:rect b="b" l="l" r="r" t="t"/>
              <a:pathLst>
                <a:path extrusionOk="0" h="3350259" w="3921125">
                  <a:moveTo>
                    <a:pt x="0" y="122207"/>
                  </a:moveTo>
                  <a:lnTo>
                    <a:pt x="3817566" y="0"/>
                  </a:lnTo>
                  <a:lnTo>
                    <a:pt x="3920886" y="3227526"/>
                  </a:lnTo>
                  <a:lnTo>
                    <a:pt x="103319" y="3349734"/>
                  </a:lnTo>
                  <a:lnTo>
                    <a:pt x="0" y="122207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2" name="Google Shape;92;p10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1892" y="2349560"/>
              <a:ext cx="4144817" cy="49239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0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65566" y="2027370"/>
              <a:ext cx="3475102" cy="11555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Google Shape;94;p10"/>
            <p:cNvSpPr/>
            <p:nvPr/>
          </p:nvSpPr>
          <p:spPr>
            <a:xfrm>
              <a:off x="45795" y="1935806"/>
              <a:ext cx="4253865" cy="5317490"/>
            </a:xfrm>
            <a:custGeom>
              <a:rect b="b" l="l" r="r" t="t"/>
              <a:pathLst>
                <a:path extrusionOk="0" h="5317490" w="4253865">
                  <a:moveTo>
                    <a:pt x="0" y="607148"/>
                  </a:moveTo>
                  <a:lnTo>
                    <a:pt x="3416416" y="0"/>
                  </a:lnTo>
                  <a:lnTo>
                    <a:pt x="4253466" y="4710066"/>
                  </a:lnTo>
                  <a:lnTo>
                    <a:pt x="837049" y="5317215"/>
                  </a:lnTo>
                  <a:lnTo>
                    <a:pt x="0" y="607148"/>
                  </a:lnTo>
                </a:path>
              </a:pathLst>
            </a:custGeom>
            <a:noFill/>
            <a:ln cap="flat" cmpd="sng" w="126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0"/>
          <p:cNvSpPr txBox="1"/>
          <p:nvPr/>
        </p:nvSpPr>
        <p:spPr>
          <a:xfrm>
            <a:off x="6400800" y="9315805"/>
            <a:ext cx="201930" cy="290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4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6"/>
          <p:cNvSpPr txBox="1"/>
          <p:nvPr>
            <p:ph type="title"/>
          </p:nvPr>
        </p:nvSpPr>
        <p:spPr>
          <a:xfrm>
            <a:off x="4762500" y="1003300"/>
            <a:ext cx="5646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pic>
        <p:nvPicPr>
          <p:cNvPr id="705" name="Google Shape;70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1198" y="3579975"/>
            <a:ext cx="7849241" cy="374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53351" y="4458247"/>
            <a:ext cx="8124938" cy="387347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46"/>
          <p:cNvSpPr txBox="1"/>
          <p:nvPr/>
        </p:nvSpPr>
        <p:spPr>
          <a:xfrm>
            <a:off x="990600" y="1816100"/>
            <a:ext cx="8686800" cy="264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35572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 + résultat réel</a:t>
            </a:r>
            <a:endParaRPr b="1" sz="3000">
              <a:solidFill>
                <a:srgbClr val="027001"/>
              </a:solidFill>
            </a:endParaRPr>
          </a:p>
          <a:p>
            <a:pPr indent="0" lvl="0" marL="135572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3- Égalité des opportunités</a:t>
            </a:r>
            <a:endParaRPr b="1" sz="3000">
              <a:solidFill>
                <a:srgbClr val="027001"/>
              </a:solidFill>
            </a:endParaRPr>
          </a:p>
          <a:p>
            <a:pPr indent="0" lvl="0" marL="135572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2100">
                <a:solidFill>
                  <a:srgbClr val="027001"/>
                </a:solidFill>
              </a:rPr>
            </a:br>
            <a:br>
              <a:rPr b="1" lang="en-US" sz="2100">
                <a:solidFill>
                  <a:srgbClr val="027001"/>
                </a:solidFill>
              </a:rPr>
            </a:br>
            <a:endParaRPr b="1" sz="1000">
              <a:solidFill>
                <a:srgbClr val="027001"/>
              </a:solidFill>
            </a:endParaRPr>
          </a:p>
          <a:p>
            <a:pPr indent="0" lvl="0" marL="135572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</p:txBody>
      </p:sp>
      <p:sp>
        <p:nvSpPr>
          <p:cNvPr id="708" name="Google Shape;708;p4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39</a:t>
            </a:r>
            <a:endParaRPr/>
          </a:p>
        </p:txBody>
      </p:sp>
      <p:sp>
        <p:nvSpPr>
          <p:cNvPr id="709" name="Google Shape;709;p46"/>
          <p:cNvSpPr txBox="1"/>
          <p:nvPr/>
        </p:nvSpPr>
        <p:spPr>
          <a:xfrm>
            <a:off x="330200" y="8229600"/>
            <a:ext cx="1162177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chemeClr val="dk1"/>
                </a:solidFill>
              </a:rPr>
              <a:t>Hardt, M., Price, E. and Srebro, N., 2016. Equality of opportunity in supervised learning. In Advances in neural  information processing systems (pp. 3315-3323).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710" name="Google Shape;710;p46"/>
          <p:cNvSpPr txBox="1"/>
          <p:nvPr/>
        </p:nvSpPr>
        <p:spPr>
          <a:xfrm>
            <a:off x="508000" y="5867400"/>
            <a:ext cx="11329035" cy="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E9301"/>
                </a:solidFill>
              </a:rPr>
              <a:t>Choisit pour chaque groupe un seuil tel que la fraction des membres du groupe non défaillants qui sont éligibles pour un prêt soit la même.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4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700" y="1785050"/>
            <a:ext cx="8781998" cy="7659225"/>
          </a:xfrm>
          <a:prstGeom prst="rect">
            <a:avLst/>
          </a:prstGeom>
          <a:noFill/>
          <a:ln>
            <a:noFill/>
          </a:ln>
        </p:spPr>
      </p:pic>
      <p:sp>
        <p:nvSpPr>
          <p:cNvPr id="716" name="Google Shape;716;p47"/>
          <p:cNvSpPr txBox="1"/>
          <p:nvPr>
            <p:ph type="title"/>
          </p:nvPr>
        </p:nvSpPr>
        <p:spPr>
          <a:xfrm>
            <a:off x="4762500" y="850900"/>
            <a:ext cx="34797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Visualization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8"/>
          <p:cNvSpPr txBox="1"/>
          <p:nvPr>
            <p:ph type="title"/>
          </p:nvPr>
        </p:nvSpPr>
        <p:spPr>
          <a:xfrm>
            <a:off x="4762500" y="1003300"/>
            <a:ext cx="5081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grpSp>
        <p:nvGrpSpPr>
          <p:cNvPr id="722" name="Google Shape;722;p48"/>
          <p:cNvGrpSpPr/>
          <p:nvPr/>
        </p:nvGrpSpPr>
        <p:grpSpPr>
          <a:xfrm>
            <a:off x="4356137" y="5987996"/>
            <a:ext cx="1867535" cy="2136926"/>
            <a:chOff x="4356137" y="5987996"/>
            <a:chExt cx="1867535" cy="2136926"/>
          </a:xfrm>
        </p:grpSpPr>
        <p:pic>
          <p:nvPicPr>
            <p:cNvPr id="723" name="Google Shape;723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46650" y="7368635"/>
              <a:ext cx="1686399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4" name="Google Shape;724;p48"/>
            <p:cNvSpPr/>
            <p:nvPr/>
          </p:nvSpPr>
          <p:spPr>
            <a:xfrm>
              <a:off x="4356137" y="6988953"/>
              <a:ext cx="1867535" cy="756920"/>
            </a:xfrm>
            <a:custGeom>
              <a:rect b="b" l="l" r="r" t="t"/>
              <a:pathLst>
                <a:path extrusionOk="0" h="756920" w="1867535">
                  <a:moveTo>
                    <a:pt x="0" y="0"/>
                  </a:moveTo>
                  <a:lnTo>
                    <a:pt x="1867499" y="0"/>
                  </a:lnTo>
                  <a:lnTo>
                    <a:pt x="1867499" y="756438"/>
                  </a:lnTo>
                  <a:lnTo>
                    <a:pt x="0" y="756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25" name="Google Shape;725;p4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509078" y="6183797"/>
              <a:ext cx="326943" cy="326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6" name="Google Shape;726;p48"/>
            <p:cNvSpPr/>
            <p:nvPr/>
          </p:nvSpPr>
          <p:spPr>
            <a:xfrm>
              <a:off x="4790879" y="5987996"/>
              <a:ext cx="1194435" cy="1443990"/>
            </a:xfrm>
            <a:custGeom>
              <a:rect b="b" l="l" r="r" t="t"/>
              <a:pathLst>
                <a:path extrusionOk="0" h="1443990" w="1194435">
                  <a:moveTo>
                    <a:pt x="1019226" y="211381"/>
                  </a:moveTo>
                  <a:lnTo>
                    <a:pt x="1048326" y="249107"/>
                  </a:lnTo>
                  <a:lnTo>
                    <a:pt x="1074780" y="288647"/>
                  </a:lnTo>
                  <a:lnTo>
                    <a:pt x="1098589" y="329828"/>
                  </a:lnTo>
                  <a:lnTo>
                    <a:pt x="1119752" y="372476"/>
                  </a:lnTo>
                  <a:lnTo>
                    <a:pt x="1138270" y="416420"/>
                  </a:lnTo>
                  <a:lnTo>
                    <a:pt x="1154143" y="461487"/>
                  </a:lnTo>
                  <a:lnTo>
                    <a:pt x="1167370" y="507503"/>
                  </a:lnTo>
                  <a:lnTo>
                    <a:pt x="1177952" y="554297"/>
                  </a:lnTo>
                  <a:lnTo>
                    <a:pt x="1185888" y="601695"/>
                  </a:lnTo>
                  <a:lnTo>
                    <a:pt x="1191179" y="649525"/>
                  </a:lnTo>
                  <a:lnTo>
                    <a:pt x="1193824" y="697614"/>
                  </a:lnTo>
                  <a:lnTo>
                    <a:pt x="1193824" y="745789"/>
                  </a:lnTo>
                  <a:lnTo>
                    <a:pt x="1191179" y="793878"/>
                  </a:lnTo>
                  <a:lnTo>
                    <a:pt x="1185888" y="841708"/>
                  </a:lnTo>
                  <a:lnTo>
                    <a:pt x="1177952" y="889106"/>
                  </a:lnTo>
                  <a:lnTo>
                    <a:pt x="1167370" y="935900"/>
                  </a:lnTo>
                  <a:lnTo>
                    <a:pt x="1154143" y="981916"/>
                  </a:lnTo>
                  <a:lnTo>
                    <a:pt x="1138270" y="1026983"/>
                  </a:lnTo>
                  <a:lnTo>
                    <a:pt x="1119752" y="1070927"/>
                  </a:lnTo>
                  <a:lnTo>
                    <a:pt x="1098589" y="1113575"/>
                  </a:lnTo>
                  <a:lnTo>
                    <a:pt x="1074780" y="1154756"/>
                  </a:lnTo>
                  <a:lnTo>
                    <a:pt x="1048326" y="1194295"/>
                  </a:lnTo>
                  <a:lnTo>
                    <a:pt x="1019226" y="1232022"/>
                  </a:lnTo>
                  <a:lnTo>
                    <a:pt x="986550" y="1268708"/>
                  </a:lnTo>
                  <a:lnTo>
                    <a:pt x="952241" y="1301900"/>
                  </a:lnTo>
                  <a:lnTo>
                    <a:pt x="916462" y="1331598"/>
                  </a:lnTo>
                  <a:lnTo>
                    <a:pt x="879376" y="1357802"/>
                  </a:lnTo>
                  <a:lnTo>
                    <a:pt x="841147" y="1380513"/>
                  </a:lnTo>
                  <a:lnTo>
                    <a:pt x="801938" y="1399729"/>
                  </a:lnTo>
                  <a:lnTo>
                    <a:pt x="761913" y="1415452"/>
                  </a:lnTo>
                  <a:lnTo>
                    <a:pt x="721234" y="1427681"/>
                  </a:lnTo>
                  <a:lnTo>
                    <a:pt x="680066" y="1436415"/>
                  </a:lnTo>
                  <a:lnTo>
                    <a:pt x="638570" y="1441656"/>
                  </a:lnTo>
                  <a:lnTo>
                    <a:pt x="596912" y="1443403"/>
                  </a:lnTo>
                  <a:lnTo>
                    <a:pt x="555253" y="1441656"/>
                  </a:lnTo>
                  <a:lnTo>
                    <a:pt x="513758" y="1436415"/>
                  </a:lnTo>
                  <a:lnTo>
                    <a:pt x="472589" y="1427681"/>
                  </a:lnTo>
                  <a:lnTo>
                    <a:pt x="431911" y="1415452"/>
                  </a:lnTo>
                  <a:lnTo>
                    <a:pt x="391885" y="1399729"/>
                  </a:lnTo>
                  <a:lnTo>
                    <a:pt x="352677" y="1380513"/>
                  </a:lnTo>
                  <a:lnTo>
                    <a:pt x="314448" y="1357802"/>
                  </a:lnTo>
                  <a:lnTo>
                    <a:pt x="277362" y="1331598"/>
                  </a:lnTo>
                  <a:lnTo>
                    <a:pt x="241583" y="1301900"/>
                  </a:lnTo>
                  <a:lnTo>
                    <a:pt x="207273" y="1268708"/>
                  </a:lnTo>
                  <a:lnTo>
                    <a:pt x="174597" y="1232022"/>
                  </a:lnTo>
                  <a:lnTo>
                    <a:pt x="145498" y="1194295"/>
                  </a:lnTo>
                  <a:lnTo>
                    <a:pt x="119043" y="1154756"/>
                  </a:lnTo>
                  <a:lnTo>
                    <a:pt x="95235" y="1113575"/>
                  </a:lnTo>
                  <a:lnTo>
                    <a:pt x="74071" y="1070927"/>
                  </a:lnTo>
                  <a:lnTo>
                    <a:pt x="55553" y="1026983"/>
                  </a:lnTo>
                  <a:lnTo>
                    <a:pt x="39681" y="981916"/>
                  </a:lnTo>
                  <a:lnTo>
                    <a:pt x="26454" y="935900"/>
                  </a:lnTo>
                  <a:lnTo>
                    <a:pt x="15872" y="889106"/>
                  </a:lnTo>
                  <a:lnTo>
                    <a:pt x="7936" y="841708"/>
                  </a:lnTo>
                  <a:lnTo>
                    <a:pt x="2645" y="793878"/>
                  </a:lnTo>
                  <a:lnTo>
                    <a:pt x="0" y="745789"/>
                  </a:lnTo>
                  <a:lnTo>
                    <a:pt x="0" y="697614"/>
                  </a:lnTo>
                  <a:lnTo>
                    <a:pt x="2645" y="649525"/>
                  </a:lnTo>
                  <a:lnTo>
                    <a:pt x="7936" y="601695"/>
                  </a:lnTo>
                  <a:lnTo>
                    <a:pt x="15872" y="554297"/>
                  </a:lnTo>
                  <a:lnTo>
                    <a:pt x="26454" y="507503"/>
                  </a:lnTo>
                  <a:lnTo>
                    <a:pt x="39681" y="461487"/>
                  </a:lnTo>
                  <a:lnTo>
                    <a:pt x="55553" y="416420"/>
                  </a:lnTo>
                  <a:lnTo>
                    <a:pt x="74071" y="372476"/>
                  </a:lnTo>
                  <a:lnTo>
                    <a:pt x="95235" y="329828"/>
                  </a:lnTo>
                  <a:lnTo>
                    <a:pt x="119043" y="288647"/>
                  </a:lnTo>
                  <a:lnTo>
                    <a:pt x="145498" y="249107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27" name="Google Shape;727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178724" y="6056209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8" name="Google Shape;728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27446" y="6269515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9" name="Google Shape;729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178724" y="6520287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0" name="Google Shape;730;p4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436989" y="6269515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1" name="Google Shape;731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927446" y="6745086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2" name="Google Shape;732;p48"/>
          <p:cNvGrpSpPr/>
          <p:nvPr/>
        </p:nvGrpSpPr>
        <p:grpSpPr>
          <a:xfrm>
            <a:off x="6642137" y="6055381"/>
            <a:ext cx="1867535" cy="2069541"/>
            <a:chOff x="6642137" y="6055381"/>
            <a:chExt cx="1867535" cy="2069541"/>
          </a:xfrm>
        </p:grpSpPr>
        <p:pic>
          <p:nvPicPr>
            <p:cNvPr id="733" name="Google Shape;733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32652" y="7368635"/>
              <a:ext cx="1686399" cy="7562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4" name="Google Shape;734;p48"/>
            <p:cNvSpPr/>
            <p:nvPr/>
          </p:nvSpPr>
          <p:spPr>
            <a:xfrm>
              <a:off x="6642137" y="6988953"/>
              <a:ext cx="1867535" cy="756920"/>
            </a:xfrm>
            <a:custGeom>
              <a:rect b="b" l="l" r="r" t="t"/>
              <a:pathLst>
                <a:path extrusionOk="0" h="756920" w="1867534">
                  <a:moveTo>
                    <a:pt x="0" y="0"/>
                  </a:moveTo>
                  <a:lnTo>
                    <a:pt x="1867500" y="0"/>
                  </a:lnTo>
                  <a:lnTo>
                    <a:pt x="1867500" y="756438"/>
                  </a:lnTo>
                  <a:lnTo>
                    <a:pt x="0" y="756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35" name="Google Shape;735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42165" y="6120049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6" name="Google Shape;736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90887" y="6333354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7" name="Google Shape;737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42165" y="6584126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8" name="Google Shape;738;p4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600430" y="6333354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9" name="Google Shape;739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90887" y="6808925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0" name="Google Shape;740;p48"/>
            <p:cNvSpPr/>
            <p:nvPr/>
          </p:nvSpPr>
          <p:spPr>
            <a:xfrm>
              <a:off x="6982409" y="6058927"/>
              <a:ext cx="1194435" cy="1443990"/>
            </a:xfrm>
            <a:custGeom>
              <a:rect b="b" l="l" r="r" t="t"/>
              <a:pathLst>
                <a:path extrusionOk="0" h="1443990" w="1194434">
                  <a:moveTo>
                    <a:pt x="1019226" y="211381"/>
                  </a:moveTo>
                  <a:lnTo>
                    <a:pt x="1048326" y="249108"/>
                  </a:lnTo>
                  <a:lnTo>
                    <a:pt x="1074780" y="288648"/>
                  </a:lnTo>
                  <a:lnTo>
                    <a:pt x="1098589" y="329828"/>
                  </a:lnTo>
                  <a:lnTo>
                    <a:pt x="1119752" y="372477"/>
                  </a:lnTo>
                  <a:lnTo>
                    <a:pt x="1138270" y="416421"/>
                  </a:lnTo>
                  <a:lnTo>
                    <a:pt x="1154143" y="461487"/>
                  </a:lnTo>
                  <a:lnTo>
                    <a:pt x="1167370" y="507504"/>
                  </a:lnTo>
                  <a:lnTo>
                    <a:pt x="1177951" y="554298"/>
                  </a:lnTo>
                  <a:lnTo>
                    <a:pt x="1185888" y="601696"/>
                  </a:lnTo>
                  <a:lnTo>
                    <a:pt x="1191179" y="649526"/>
                  </a:lnTo>
                  <a:lnTo>
                    <a:pt x="1193824" y="697615"/>
                  </a:lnTo>
                  <a:lnTo>
                    <a:pt x="1193824" y="745790"/>
                  </a:lnTo>
                  <a:lnTo>
                    <a:pt x="1191179" y="793879"/>
                  </a:lnTo>
                  <a:lnTo>
                    <a:pt x="1185888" y="841709"/>
                  </a:lnTo>
                  <a:lnTo>
                    <a:pt x="1177951" y="889107"/>
                  </a:lnTo>
                  <a:lnTo>
                    <a:pt x="1167370" y="935901"/>
                  </a:lnTo>
                  <a:lnTo>
                    <a:pt x="1154143" y="981918"/>
                  </a:lnTo>
                  <a:lnTo>
                    <a:pt x="1138270" y="1026984"/>
                  </a:lnTo>
                  <a:lnTo>
                    <a:pt x="1119752" y="1070928"/>
                  </a:lnTo>
                  <a:lnTo>
                    <a:pt x="1098589" y="1113577"/>
                  </a:lnTo>
                  <a:lnTo>
                    <a:pt x="1074780" y="1154757"/>
                  </a:lnTo>
                  <a:lnTo>
                    <a:pt x="1048326" y="1194297"/>
                  </a:lnTo>
                  <a:lnTo>
                    <a:pt x="1019226" y="1232024"/>
                  </a:lnTo>
                  <a:lnTo>
                    <a:pt x="986550" y="1268710"/>
                  </a:lnTo>
                  <a:lnTo>
                    <a:pt x="952241" y="1301902"/>
                  </a:lnTo>
                  <a:lnTo>
                    <a:pt x="916462" y="1331600"/>
                  </a:lnTo>
                  <a:lnTo>
                    <a:pt x="879376" y="1357805"/>
                  </a:lnTo>
                  <a:lnTo>
                    <a:pt x="841147" y="1380515"/>
                  </a:lnTo>
                  <a:lnTo>
                    <a:pt x="801938" y="1399732"/>
                  </a:lnTo>
                  <a:lnTo>
                    <a:pt x="761913" y="1415454"/>
                  </a:lnTo>
                  <a:lnTo>
                    <a:pt x="721234" y="1427683"/>
                  </a:lnTo>
                  <a:lnTo>
                    <a:pt x="680066" y="1436418"/>
                  </a:lnTo>
                  <a:lnTo>
                    <a:pt x="638570" y="1441659"/>
                  </a:lnTo>
                  <a:lnTo>
                    <a:pt x="596912" y="1443406"/>
                  </a:lnTo>
                  <a:lnTo>
                    <a:pt x="555253" y="1441659"/>
                  </a:lnTo>
                  <a:lnTo>
                    <a:pt x="513758" y="1436418"/>
                  </a:lnTo>
                  <a:lnTo>
                    <a:pt x="472589" y="1427683"/>
                  </a:lnTo>
                  <a:lnTo>
                    <a:pt x="431911" y="1415454"/>
                  </a:lnTo>
                  <a:lnTo>
                    <a:pt x="391885" y="1399732"/>
                  </a:lnTo>
                  <a:lnTo>
                    <a:pt x="352677" y="1380515"/>
                  </a:lnTo>
                  <a:lnTo>
                    <a:pt x="314448" y="1357805"/>
                  </a:lnTo>
                  <a:lnTo>
                    <a:pt x="277362" y="1331600"/>
                  </a:lnTo>
                  <a:lnTo>
                    <a:pt x="241583" y="1301902"/>
                  </a:lnTo>
                  <a:lnTo>
                    <a:pt x="207273" y="1268710"/>
                  </a:lnTo>
                  <a:lnTo>
                    <a:pt x="174597" y="1232024"/>
                  </a:lnTo>
                  <a:lnTo>
                    <a:pt x="145498" y="1194297"/>
                  </a:lnTo>
                  <a:lnTo>
                    <a:pt x="119043" y="1154757"/>
                  </a:lnTo>
                  <a:lnTo>
                    <a:pt x="95235" y="1113577"/>
                  </a:lnTo>
                  <a:lnTo>
                    <a:pt x="74071" y="1070928"/>
                  </a:lnTo>
                  <a:lnTo>
                    <a:pt x="55553" y="1026984"/>
                  </a:lnTo>
                  <a:lnTo>
                    <a:pt x="39681" y="981918"/>
                  </a:lnTo>
                  <a:lnTo>
                    <a:pt x="26454" y="935901"/>
                  </a:lnTo>
                  <a:lnTo>
                    <a:pt x="15872" y="889107"/>
                  </a:lnTo>
                  <a:lnTo>
                    <a:pt x="7936" y="841709"/>
                  </a:lnTo>
                  <a:lnTo>
                    <a:pt x="2645" y="793879"/>
                  </a:lnTo>
                  <a:lnTo>
                    <a:pt x="0" y="745790"/>
                  </a:lnTo>
                  <a:lnTo>
                    <a:pt x="0" y="697615"/>
                  </a:lnTo>
                  <a:lnTo>
                    <a:pt x="2645" y="649526"/>
                  </a:lnTo>
                  <a:lnTo>
                    <a:pt x="7936" y="601696"/>
                  </a:lnTo>
                  <a:lnTo>
                    <a:pt x="15872" y="554298"/>
                  </a:lnTo>
                  <a:lnTo>
                    <a:pt x="26454" y="507504"/>
                  </a:lnTo>
                  <a:lnTo>
                    <a:pt x="39681" y="461487"/>
                  </a:lnTo>
                  <a:lnTo>
                    <a:pt x="55553" y="416421"/>
                  </a:lnTo>
                  <a:lnTo>
                    <a:pt x="74071" y="372477"/>
                  </a:lnTo>
                  <a:lnTo>
                    <a:pt x="95235" y="329828"/>
                  </a:lnTo>
                  <a:lnTo>
                    <a:pt x="119043" y="288648"/>
                  </a:lnTo>
                  <a:lnTo>
                    <a:pt x="145498" y="249108"/>
                  </a:lnTo>
                  <a:lnTo>
                    <a:pt x="174597" y="211381"/>
                  </a:lnTo>
                  <a:lnTo>
                    <a:pt x="207273" y="174695"/>
                  </a:lnTo>
                  <a:lnTo>
                    <a:pt x="241583" y="141503"/>
                  </a:lnTo>
                  <a:lnTo>
                    <a:pt x="277362" y="111805"/>
                  </a:lnTo>
                  <a:lnTo>
                    <a:pt x="314448" y="85600"/>
                  </a:lnTo>
                  <a:lnTo>
                    <a:pt x="352677" y="62890"/>
                  </a:lnTo>
                  <a:lnTo>
                    <a:pt x="391885" y="43673"/>
                  </a:lnTo>
                  <a:lnTo>
                    <a:pt x="431911" y="27951"/>
                  </a:lnTo>
                  <a:lnTo>
                    <a:pt x="472589" y="15722"/>
                  </a:lnTo>
                  <a:lnTo>
                    <a:pt x="513758" y="6987"/>
                  </a:lnTo>
                  <a:lnTo>
                    <a:pt x="555253" y="1746"/>
                  </a:lnTo>
                  <a:lnTo>
                    <a:pt x="596912" y="0"/>
                  </a:lnTo>
                  <a:lnTo>
                    <a:pt x="638570" y="1746"/>
                  </a:lnTo>
                  <a:lnTo>
                    <a:pt x="680066" y="6987"/>
                  </a:lnTo>
                  <a:lnTo>
                    <a:pt x="721234" y="15722"/>
                  </a:lnTo>
                  <a:lnTo>
                    <a:pt x="761913" y="27951"/>
                  </a:lnTo>
                  <a:lnTo>
                    <a:pt x="801938" y="43673"/>
                  </a:lnTo>
                  <a:lnTo>
                    <a:pt x="841147" y="62890"/>
                  </a:lnTo>
                  <a:lnTo>
                    <a:pt x="879376" y="85600"/>
                  </a:lnTo>
                  <a:lnTo>
                    <a:pt x="916462" y="111805"/>
                  </a:lnTo>
                  <a:lnTo>
                    <a:pt x="952241" y="141503"/>
                  </a:lnTo>
                  <a:lnTo>
                    <a:pt x="986550" y="174695"/>
                  </a:lnTo>
                  <a:lnTo>
                    <a:pt x="1019226" y="211381"/>
                  </a:lnTo>
                  <a:close/>
                </a:path>
              </a:pathLst>
            </a:custGeom>
            <a:noFill/>
            <a:ln cap="flat" cmpd="sng" w="12700">
              <a:solidFill>
                <a:srgbClr val="EE230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41" name="Google Shape;741;p4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8007188" y="6055381"/>
              <a:ext cx="383139" cy="3831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2" name="Google Shape;742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42165" y="6120049"/>
              <a:ext cx="467325" cy="467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3" name="Google Shape;743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90887" y="6333354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4" name="Google Shape;744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342165" y="6584126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5" name="Google Shape;745;p4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600430" y="6333354"/>
              <a:ext cx="467326" cy="942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6" name="Google Shape;746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90887" y="6808925"/>
              <a:ext cx="467325" cy="46732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7" name="Google Shape;747;p48"/>
          <p:cNvSpPr txBox="1"/>
          <p:nvPr/>
        </p:nvSpPr>
        <p:spPr>
          <a:xfrm>
            <a:off x="317500" y="1816100"/>
            <a:ext cx="11744960" cy="1369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 + résultat réel</a:t>
            </a:r>
            <a:endParaRPr b="1" sz="3000">
              <a:solidFill>
                <a:srgbClr val="02700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4-Égalité des chances / égalité de précision de la procédure conditionnelle / mauvais traitements disparates</a:t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748" name="Google Shape;748;p4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549376" y="3652434"/>
            <a:ext cx="7906048" cy="37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4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236112" y="4435816"/>
            <a:ext cx="1540435" cy="376048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48"/>
          <p:cNvSpPr txBox="1"/>
          <p:nvPr/>
        </p:nvSpPr>
        <p:spPr>
          <a:xfrm>
            <a:off x="279400" y="4263390"/>
            <a:ext cx="11993880" cy="1604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0800">
            <a:noAutofit/>
          </a:bodyPr>
          <a:lstStyle/>
          <a:p>
            <a:pPr indent="0" lvl="0" marL="5499100" marR="5080" rtl="0" algn="l">
              <a:lnSpc>
                <a:spcPct val="100000"/>
              </a:lnSpc>
              <a:spcBef>
                <a:spcPts val="128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alatino"/>
                <a:ea typeface="Palatino"/>
                <a:cs typeface="Palatino"/>
                <a:sym typeface="Palatino"/>
              </a:rPr>
              <a:t>où</a:t>
            </a:r>
            <a:endParaRPr sz="2400">
              <a:solidFill>
                <a:schemeClr val="dk1"/>
              </a:solidFill>
              <a:latin typeface="Palatino"/>
              <a:ea typeface="Palatino"/>
              <a:cs typeface="Palatino"/>
              <a:sym typeface="Palatino"/>
            </a:endParaRPr>
          </a:p>
          <a:p>
            <a:pPr indent="0" lvl="0" marL="5499100" marR="5080" rtl="0" algn="l">
              <a:lnSpc>
                <a:spcPct val="100000"/>
              </a:lnSpc>
              <a:spcBef>
                <a:spcPts val="128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alatino"/>
                <a:ea typeface="Palatino"/>
                <a:cs typeface="Palatino"/>
                <a:sym typeface="Palatino"/>
              </a:rPr>
              <a:t>Approbation de crédit positive</a:t>
            </a:r>
            <a:endParaRPr sz="2400">
              <a:solidFill>
                <a:schemeClr val="dk1"/>
              </a:solidFill>
              <a:latin typeface="Palatino"/>
              <a:ea typeface="Palatino"/>
              <a:cs typeface="Palatino"/>
              <a:sym typeface="Palatin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2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les candidats dont la demande de prêt a été rejetée et les candidats dont la demande de prêt a été acceptée doivent avoir une classification similaire, quel que soit leur sexe.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751" name="Google Shape;751;p4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</a:t>
            </a:r>
            <a:endParaRPr/>
          </a:p>
        </p:txBody>
      </p:sp>
      <p:sp>
        <p:nvSpPr>
          <p:cNvPr id="752" name="Google Shape;752;p48"/>
          <p:cNvSpPr txBox="1"/>
          <p:nvPr/>
        </p:nvSpPr>
        <p:spPr>
          <a:xfrm>
            <a:off x="6350000" y="6299200"/>
            <a:ext cx="322580" cy="61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=</a:t>
            </a:r>
            <a:endParaRPr sz="3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48"/>
          <p:cNvSpPr txBox="1"/>
          <p:nvPr/>
        </p:nvSpPr>
        <p:spPr>
          <a:xfrm>
            <a:off x="1816100" y="6743700"/>
            <a:ext cx="224980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Approbation positive du prêt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48"/>
          <p:cNvSpPr txBox="1"/>
          <p:nvPr/>
        </p:nvSpPr>
        <p:spPr>
          <a:xfrm>
            <a:off x="1765300" y="7366000"/>
            <a:ext cx="233680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va rembourser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48"/>
          <p:cNvSpPr txBox="1"/>
          <p:nvPr/>
        </p:nvSpPr>
        <p:spPr>
          <a:xfrm>
            <a:off x="330200" y="8178800"/>
            <a:ext cx="1162177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Hardt, M., Price, E. et Srebro, N., 2016. Égalité des chances dans l'apprentissage supervisé. Dans les progrès des systèmes de traitement de l'information neuronale (pp. 3315-3323).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48"/>
          <p:cNvSpPr txBox="1"/>
          <p:nvPr/>
        </p:nvSpPr>
        <p:spPr>
          <a:xfrm>
            <a:off x="8839200" y="6743700"/>
            <a:ext cx="2249805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Approbation positive du prêt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48"/>
          <p:cNvSpPr txBox="1"/>
          <p:nvPr/>
        </p:nvSpPr>
        <p:spPr>
          <a:xfrm>
            <a:off x="8788400" y="7366000"/>
            <a:ext cx="233680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ne vas pas pouvoir rembourser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9"/>
          <p:cNvSpPr txBox="1"/>
          <p:nvPr>
            <p:ph type="title"/>
          </p:nvPr>
        </p:nvSpPr>
        <p:spPr>
          <a:xfrm>
            <a:off x="4762500" y="1003300"/>
            <a:ext cx="55179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763" name="Google Shape;763;p49"/>
          <p:cNvSpPr txBox="1"/>
          <p:nvPr/>
        </p:nvSpPr>
        <p:spPr>
          <a:xfrm>
            <a:off x="317500" y="1816100"/>
            <a:ext cx="11744960" cy="1369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 + résultat réel</a:t>
            </a:r>
            <a:endParaRPr b="1" sz="3000">
              <a:solidFill>
                <a:srgbClr val="02700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222222"/>
                </a:solidFill>
              </a:rPr>
              <a:t>4- Cotes égalisées / égalité de précision de la procédure conditionnelle / mauvais traitements disparates</a:t>
            </a:r>
            <a:endParaRPr sz="2500">
              <a:solidFill>
                <a:srgbClr val="222222"/>
              </a:solidFill>
            </a:endParaRPr>
          </a:p>
        </p:txBody>
      </p:sp>
      <p:pic>
        <p:nvPicPr>
          <p:cNvPr id="764" name="Google Shape;76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9376" y="3652434"/>
            <a:ext cx="7906048" cy="37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6112" y="4435816"/>
            <a:ext cx="1540435" cy="376048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49"/>
          <p:cNvSpPr txBox="1"/>
          <p:nvPr/>
        </p:nvSpPr>
        <p:spPr>
          <a:xfrm>
            <a:off x="5270500" y="4381500"/>
            <a:ext cx="84963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où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4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41</a:t>
            </a:r>
            <a:endParaRPr/>
          </a:p>
        </p:txBody>
      </p:sp>
      <p:sp>
        <p:nvSpPr>
          <p:cNvPr id="768" name="Google Shape;768;p49"/>
          <p:cNvSpPr txBox="1"/>
          <p:nvPr/>
        </p:nvSpPr>
        <p:spPr>
          <a:xfrm>
            <a:off x="330200" y="8051800"/>
            <a:ext cx="1162177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Hardt, M., Price, E. et Srebro, N., 2016. Égalité des chances dans l'apprentissage supervisé. Dans les progrès des systèmes de traitement de l'information neuronale (pp. 3315-3323).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49"/>
          <p:cNvSpPr txBox="1"/>
          <p:nvPr/>
        </p:nvSpPr>
        <p:spPr>
          <a:xfrm>
            <a:off x="508000" y="5715000"/>
            <a:ext cx="11754485" cy="13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E9301"/>
                </a:solidFill>
              </a:rPr>
              <a:t>Choisit deux seuils pour chaque groupe, donc au-dessus des deux seuils, les gens se qualifient toujours et entre les seuils, les gens se qualifient avec une certaine probabilité.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49"/>
          <p:cNvSpPr txBox="1"/>
          <p:nvPr/>
        </p:nvSpPr>
        <p:spPr>
          <a:xfrm>
            <a:off x="2801450" y="5215500"/>
            <a:ext cx="740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Plus fort que l'égalité des opportunités</a:t>
            </a:r>
            <a:endParaRPr b="1"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0"/>
          <p:cNvSpPr txBox="1"/>
          <p:nvPr/>
        </p:nvSpPr>
        <p:spPr>
          <a:xfrm>
            <a:off x="749300" y="8356600"/>
            <a:ext cx="1076706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17100"/>
                </a:solidFill>
              </a:rPr>
              <a:t>un classificateur devrait donner des résultats similaires pour les candidats des deux sexes avec des prêts effectivement rejetés.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6" name="Google Shape;77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4065" y="3338081"/>
            <a:ext cx="8102268" cy="386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0218" y="4306191"/>
            <a:ext cx="8349962" cy="398074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p50"/>
          <p:cNvSpPr txBox="1"/>
          <p:nvPr/>
        </p:nvSpPr>
        <p:spPr>
          <a:xfrm>
            <a:off x="990600" y="1816100"/>
            <a:ext cx="10767000" cy="43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27001"/>
                </a:solidFill>
              </a:rPr>
              <a:t>un résultat prévu + résultat réel</a:t>
            </a:r>
            <a:endParaRPr b="1" sz="3000">
              <a:solidFill>
                <a:srgbClr val="027001"/>
              </a:solidFill>
            </a:endParaRPr>
          </a:p>
          <a:p>
            <a:pPr indent="-339090" lvl="0" marL="35115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 startAt="6"/>
            </a:pPr>
            <a:r>
              <a:rPr lang="en-US" sz="3000">
                <a:solidFill>
                  <a:schemeClr val="dk1"/>
                </a:solidFill>
              </a:rPr>
              <a:t>Parité prédictive / test de résultat</a:t>
            </a:r>
            <a:endParaRPr sz="30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457200" lvl="0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457200" lvl="0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457200" lvl="0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27001"/>
              </a:solidFill>
            </a:endParaRPr>
          </a:p>
          <a:p>
            <a:pPr indent="-339090" lvl="0" marL="35115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 startAt="6"/>
            </a:pPr>
            <a:r>
              <a:rPr lang="en-US" sz="3000">
                <a:solidFill>
                  <a:schemeClr val="dk1"/>
                </a:solidFill>
              </a:rPr>
              <a:t>Solde taux d'erreur faux positifs / égalité prédictive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779" name="Google Shape;779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08887" y="6704971"/>
            <a:ext cx="8672624" cy="413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0627" y="7657998"/>
            <a:ext cx="8489144" cy="404709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50"/>
          <p:cNvSpPr txBox="1"/>
          <p:nvPr>
            <p:ph type="title"/>
          </p:nvPr>
        </p:nvSpPr>
        <p:spPr>
          <a:xfrm>
            <a:off x="4762500" y="1003300"/>
            <a:ext cx="5672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782" name="Google Shape;782;p50"/>
          <p:cNvSpPr txBox="1"/>
          <p:nvPr/>
        </p:nvSpPr>
        <p:spPr>
          <a:xfrm>
            <a:off x="564750" y="4948525"/>
            <a:ext cx="11618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rgbClr val="027001"/>
                </a:solidFill>
              </a:rPr>
              <a:t>la fraction d'approbation de prêt positive correcte doit être la même pour les deux sexes</a:t>
            </a:r>
            <a:endParaRPr b="1" sz="2100">
              <a:solidFill>
                <a:srgbClr val="02700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1"/>
          <p:cNvSpPr txBox="1"/>
          <p:nvPr>
            <p:ph type="title"/>
          </p:nvPr>
        </p:nvSpPr>
        <p:spPr>
          <a:xfrm>
            <a:off x="4762500" y="1003300"/>
            <a:ext cx="5132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du groupe</a:t>
            </a:r>
            <a:endParaRPr/>
          </a:p>
        </p:txBody>
      </p:sp>
      <p:sp>
        <p:nvSpPr>
          <p:cNvPr id="788" name="Google Shape;788;p51"/>
          <p:cNvSpPr txBox="1"/>
          <p:nvPr/>
        </p:nvSpPr>
        <p:spPr>
          <a:xfrm>
            <a:off x="990600" y="1854200"/>
            <a:ext cx="9772015" cy="1445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17100"/>
                </a:solidFill>
              </a:rPr>
              <a:t>la probabilité prédite + le résultat réel</a:t>
            </a:r>
            <a:endParaRPr b="1" sz="3000">
              <a:solidFill>
                <a:srgbClr val="017100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17100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1. </a:t>
            </a:r>
            <a:r>
              <a:rPr lang="en-US" sz="3000">
                <a:solidFill>
                  <a:schemeClr val="dk1"/>
                </a:solidFill>
              </a:rPr>
              <a:t>Test d'équité / étalonnage / correspondance des fréquences conditionnelles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789" name="Google Shape;78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3207" y="3921143"/>
            <a:ext cx="8340121" cy="393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9558" y="6617051"/>
            <a:ext cx="8687422" cy="376530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51"/>
          <p:cNvSpPr txBox="1"/>
          <p:nvPr/>
        </p:nvSpPr>
        <p:spPr>
          <a:xfrm>
            <a:off x="533400" y="4724400"/>
            <a:ext cx="11570335" cy="1318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469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17100"/>
                </a:solidFill>
              </a:rPr>
              <a:t>pour tout score de probabilité prédit donné s dans [0, 1], la probabilité de recevoir un prêt doit être égale pour les deux sexes</a:t>
            </a:r>
            <a:endParaRPr b="1" sz="2000">
              <a:solidFill>
                <a:srgbClr val="017100"/>
              </a:solidFill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17100"/>
              </a:solidFill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2. Bien calibré</a:t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792" name="Google Shape;792;p51"/>
          <p:cNvSpPr txBox="1"/>
          <p:nvPr/>
        </p:nvSpPr>
        <p:spPr>
          <a:xfrm>
            <a:off x="596900" y="7721600"/>
            <a:ext cx="1144524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17100"/>
                </a:solidFill>
              </a:rPr>
              <a:t>si un classificateur indique qu'un ensemble de demandeurs a une certaine probabilité </a:t>
            </a:r>
            <a:r>
              <a:rPr b="1" lang="en-US" sz="2000">
                <a:solidFill>
                  <a:srgbClr val="017100"/>
                </a:solidFill>
                <a:latin typeface="Palatino"/>
                <a:ea typeface="Palatino"/>
                <a:cs typeface="Palatino"/>
                <a:sym typeface="Palatino"/>
              </a:rPr>
              <a:t>s</a:t>
            </a:r>
            <a:r>
              <a:rPr b="1" lang="en-US" sz="2000">
                <a:solidFill>
                  <a:srgbClr val="017100"/>
                </a:solidFill>
              </a:rPr>
              <a:t> de recevoir un prêt, alors environ </a:t>
            </a:r>
            <a:r>
              <a:rPr b="1" lang="en-US" sz="2000">
                <a:solidFill>
                  <a:srgbClr val="017100"/>
                </a:solidFill>
                <a:latin typeface="Palatino"/>
                <a:ea typeface="Palatino"/>
                <a:cs typeface="Palatino"/>
                <a:sym typeface="Palatino"/>
              </a:rPr>
              <a:t>s</a:t>
            </a:r>
            <a:r>
              <a:rPr b="1" lang="en-US" sz="2000">
                <a:solidFill>
                  <a:srgbClr val="017100"/>
                </a:solidFill>
              </a:rPr>
              <a:t> pour cent de ces demandeurs devraient en effet avoir un prêt approuvé.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5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700" y="1785050"/>
            <a:ext cx="8781998" cy="7659225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52"/>
          <p:cNvSpPr txBox="1"/>
          <p:nvPr>
            <p:ph type="title"/>
          </p:nvPr>
        </p:nvSpPr>
        <p:spPr>
          <a:xfrm>
            <a:off x="4762500" y="850900"/>
            <a:ext cx="34797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Visualization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53"/>
          <p:cNvSpPr txBox="1"/>
          <p:nvPr/>
        </p:nvSpPr>
        <p:spPr>
          <a:xfrm>
            <a:off x="4368800" y="1003300"/>
            <a:ext cx="42799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Équité individuelle</a:t>
            </a:r>
            <a:endParaRPr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53"/>
          <p:cNvSpPr txBox="1"/>
          <p:nvPr/>
        </p:nvSpPr>
        <p:spPr>
          <a:xfrm>
            <a:off x="990600" y="2616200"/>
            <a:ext cx="867346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1- L'équité par l'inconscience, L'équité par l'aveuglement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5" name="Google Shape;80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3872" y="3590925"/>
            <a:ext cx="4191472" cy="4126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6" name="Google Shape;806;p53"/>
          <p:cNvGrpSpPr/>
          <p:nvPr/>
        </p:nvGrpSpPr>
        <p:grpSpPr>
          <a:xfrm>
            <a:off x="3990327" y="5438417"/>
            <a:ext cx="2538041" cy="1258198"/>
            <a:chOff x="3990327" y="5438417"/>
            <a:chExt cx="2538041" cy="1258198"/>
          </a:xfrm>
        </p:grpSpPr>
        <p:pic>
          <p:nvPicPr>
            <p:cNvPr id="807" name="Google Shape;807;p5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552327" y="5438417"/>
              <a:ext cx="1976041" cy="12581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8" name="Google Shape;808;p53"/>
            <p:cNvSpPr/>
            <p:nvPr/>
          </p:nvSpPr>
          <p:spPr>
            <a:xfrm>
              <a:off x="3990327" y="5865735"/>
              <a:ext cx="613410" cy="415290"/>
            </a:xfrm>
            <a:custGeom>
              <a:rect b="b" l="l" r="r" t="t"/>
              <a:pathLst>
                <a:path extrusionOk="0" h="415289" w="613410">
                  <a:moveTo>
                    <a:pt x="287742" y="0"/>
                  </a:moveTo>
                  <a:lnTo>
                    <a:pt x="287742" y="147213"/>
                  </a:lnTo>
                  <a:lnTo>
                    <a:pt x="0" y="147213"/>
                  </a:lnTo>
                  <a:lnTo>
                    <a:pt x="0" y="267512"/>
                  </a:lnTo>
                  <a:lnTo>
                    <a:pt x="287742" y="267512"/>
                  </a:lnTo>
                  <a:lnTo>
                    <a:pt x="287742" y="414726"/>
                  </a:lnTo>
                  <a:lnTo>
                    <a:pt x="612970" y="207363"/>
                  </a:lnTo>
                  <a:lnTo>
                    <a:pt x="2877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9" name="Google Shape;809;p53"/>
          <p:cNvGrpSpPr/>
          <p:nvPr/>
        </p:nvGrpSpPr>
        <p:grpSpPr>
          <a:xfrm>
            <a:off x="6594608" y="4982977"/>
            <a:ext cx="4923292" cy="1959560"/>
            <a:chOff x="6594608" y="4982977"/>
            <a:chExt cx="4923292" cy="1959560"/>
          </a:xfrm>
        </p:grpSpPr>
        <p:pic>
          <p:nvPicPr>
            <p:cNvPr id="810" name="Google Shape;810;p5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594608" y="5195777"/>
              <a:ext cx="2921760" cy="15339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1" name="Google Shape;811;p53"/>
            <p:cNvSpPr/>
            <p:nvPr/>
          </p:nvSpPr>
          <p:spPr>
            <a:xfrm>
              <a:off x="10409825" y="5128650"/>
              <a:ext cx="1108075" cy="1668780"/>
            </a:xfrm>
            <a:custGeom>
              <a:rect b="b" l="l" r="r" t="t"/>
              <a:pathLst>
                <a:path extrusionOk="0" h="1668779" w="1108075">
                  <a:moveTo>
                    <a:pt x="945547" y="244304"/>
                  </a:moveTo>
                  <a:lnTo>
                    <a:pt x="969546" y="282765"/>
                  </a:lnTo>
                  <a:lnTo>
                    <a:pt x="991625" y="322883"/>
                  </a:lnTo>
                  <a:lnTo>
                    <a:pt x="1011783" y="364522"/>
                  </a:lnTo>
                  <a:lnTo>
                    <a:pt x="1030022" y="407542"/>
                  </a:lnTo>
                  <a:lnTo>
                    <a:pt x="1046341" y="451806"/>
                  </a:lnTo>
                  <a:lnTo>
                    <a:pt x="1060740" y="497176"/>
                  </a:lnTo>
                  <a:lnTo>
                    <a:pt x="1073220" y="543513"/>
                  </a:lnTo>
                  <a:lnTo>
                    <a:pt x="1083779" y="590678"/>
                  </a:lnTo>
                  <a:lnTo>
                    <a:pt x="1092418" y="638535"/>
                  </a:lnTo>
                  <a:lnTo>
                    <a:pt x="1099138" y="686945"/>
                  </a:lnTo>
                  <a:lnTo>
                    <a:pt x="1103938" y="735769"/>
                  </a:lnTo>
                  <a:lnTo>
                    <a:pt x="1106818" y="784869"/>
                  </a:lnTo>
                  <a:lnTo>
                    <a:pt x="1107778" y="834108"/>
                  </a:lnTo>
                  <a:lnTo>
                    <a:pt x="1106818" y="883346"/>
                  </a:lnTo>
                  <a:lnTo>
                    <a:pt x="1103938" y="932446"/>
                  </a:lnTo>
                  <a:lnTo>
                    <a:pt x="1099138" y="981270"/>
                  </a:lnTo>
                  <a:lnTo>
                    <a:pt x="1092418" y="1029680"/>
                  </a:lnTo>
                  <a:lnTo>
                    <a:pt x="1083779" y="1077537"/>
                  </a:lnTo>
                  <a:lnTo>
                    <a:pt x="1073220" y="1124702"/>
                  </a:lnTo>
                  <a:lnTo>
                    <a:pt x="1060740" y="1171039"/>
                  </a:lnTo>
                  <a:lnTo>
                    <a:pt x="1046341" y="1216409"/>
                  </a:lnTo>
                  <a:lnTo>
                    <a:pt x="1030022" y="1260673"/>
                  </a:lnTo>
                  <a:lnTo>
                    <a:pt x="1011783" y="1303693"/>
                  </a:lnTo>
                  <a:lnTo>
                    <a:pt x="991625" y="1345332"/>
                  </a:lnTo>
                  <a:lnTo>
                    <a:pt x="969546" y="1385450"/>
                  </a:lnTo>
                  <a:lnTo>
                    <a:pt x="945547" y="1423911"/>
                  </a:lnTo>
                  <a:lnTo>
                    <a:pt x="915243" y="1466311"/>
                  </a:lnTo>
                  <a:lnTo>
                    <a:pt x="883424" y="1504673"/>
                  </a:lnTo>
                  <a:lnTo>
                    <a:pt x="850242" y="1538997"/>
                  </a:lnTo>
                  <a:lnTo>
                    <a:pt x="815849" y="1569282"/>
                  </a:lnTo>
                  <a:lnTo>
                    <a:pt x="780395" y="1595530"/>
                  </a:lnTo>
                  <a:lnTo>
                    <a:pt x="744032" y="1617739"/>
                  </a:lnTo>
                  <a:lnTo>
                    <a:pt x="706912" y="1635911"/>
                  </a:lnTo>
                  <a:lnTo>
                    <a:pt x="669186" y="1650044"/>
                  </a:lnTo>
                  <a:lnTo>
                    <a:pt x="631006" y="1660139"/>
                  </a:lnTo>
                  <a:lnTo>
                    <a:pt x="592523" y="1666197"/>
                  </a:lnTo>
                  <a:lnTo>
                    <a:pt x="553889" y="1668216"/>
                  </a:lnTo>
                  <a:lnTo>
                    <a:pt x="515254" y="1666197"/>
                  </a:lnTo>
                  <a:lnTo>
                    <a:pt x="476771" y="1660139"/>
                  </a:lnTo>
                  <a:lnTo>
                    <a:pt x="438591" y="1650044"/>
                  </a:lnTo>
                  <a:lnTo>
                    <a:pt x="400865" y="1635911"/>
                  </a:lnTo>
                  <a:lnTo>
                    <a:pt x="363745" y="1617739"/>
                  </a:lnTo>
                  <a:lnTo>
                    <a:pt x="327382" y="1595530"/>
                  </a:lnTo>
                  <a:lnTo>
                    <a:pt x="291928" y="1569282"/>
                  </a:lnTo>
                  <a:lnTo>
                    <a:pt x="257535" y="1538997"/>
                  </a:lnTo>
                  <a:lnTo>
                    <a:pt x="224353" y="1504673"/>
                  </a:lnTo>
                  <a:lnTo>
                    <a:pt x="192534" y="1466311"/>
                  </a:lnTo>
                  <a:lnTo>
                    <a:pt x="162230" y="1423911"/>
                  </a:lnTo>
                  <a:lnTo>
                    <a:pt x="138231" y="1385450"/>
                  </a:lnTo>
                  <a:lnTo>
                    <a:pt x="116153" y="1345332"/>
                  </a:lnTo>
                  <a:lnTo>
                    <a:pt x="95994" y="1303693"/>
                  </a:lnTo>
                  <a:lnTo>
                    <a:pt x="77755" y="1260673"/>
                  </a:lnTo>
                  <a:lnTo>
                    <a:pt x="61436" y="1216409"/>
                  </a:lnTo>
                  <a:lnTo>
                    <a:pt x="47037" y="1171039"/>
                  </a:lnTo>
                  <a:lnTo>
                    <a:pt x="34557" y="1124702"/>
                  </a:lnTo>
                  <a:lnTo>
                    <a:pt x="23998" y="1077537"/>
                  </a:lnTo>
                  <a:lnTo>
                    <a:pt x="15359" y="1029680"/>
                  </a:lnTo>
                  <a:lnTo>
                    <a:pt x="8639" y="981270"/>
                  </a:lnTo>
                  <a:lnTo>
                    <a:pt x="3839" y="932446"/>
                  </a:lnTo>
                  <a:lnTo>
                    <a:pt x="959" y="883346"/>
                  </a:lnTo>
                  <a:lnTo>
                    <a:pt x="0" y="834108"/>
                  </a:lnTo>
                  <a:lnTo>
                    <a:pt x="959" y="784869"/>
                  </a:lnTo>
                  <a:lnTo>
                    <a:pt x="3839" y="735769"/>
                  </a:lnTo>
                  <a:lnTo>
                    <a:pt x="8639" y="686945"/>
                  </a:lnTo>
                  <a:lnTo>
                    <a:pt x="15359" y="638535"/>
                  </a:lnTo>
                  <a:lnTo>
                    <a:pt x="23998" y="590678"/>
                  </a:lnTo>
                  <a:lnTo>
                    <a:pt x="34557" y="543513"/>
                  </a:lnTo>
                  <a:lnTo>
                    <a:pt x="47037" y="497176"/>
                  </a:lnTo>
                  <a:lnTo>
                    <a:pt x="61436" y="451806"/>
                  </a:lnTo>
                  <a:lnTo>
                    <a:pt x="77755" y="407542"/>
                  </a:lnTo>
                  <a:lnTo>
                    <a:pt x="95994" y="364522"/>
                  </a:lnTo>
                  <a:lnTo>
                    <a:pt x="116153" y="322883"/>
                  </a:lnTo>
                  <a:lnTo>
                    <a:pt x="138231" y="282765"/>
                  </a:lnTo>
                  <a:lnTo>
                    <a:pt x="162230" y="244304"/>
                  </a:lnTo>
                  <a:lnTo>
                    <a:pt x="192534" y="201904"/>
                  </a:lnTo>
                  <a:lnTo>
                    <a:pt x="224353" y="163542"/>
                  </a:lnTo>
                  <a:lnTo>
                    <a:pt x="257535" y="129218"/>
                  </a:lnTo>
                  <a:lnTo>
                    <a:pt x="291928" y="98933"/>
                  </a:lnTo>
                  <a:lnTo>
                    <a:pt x="327382" y="72685"/>
                  </a:lnTo>
                  <a:lnTo>
                    <a:pt x="363745" y="50476"/>
                  </a:lnTo>
                  <a:lnTo>
                    <a:pt x="400865" y="32304"/>
                  </a:lnTo>
                  <a:lnTo>
                    <a:pt x="438591" y="18171"/>
                  </a:lnTo>
                  <a:lnTo>
                    <a:pt x="476771" y="8076"/>
                  </a:lnTo>
                  <a:lnTo>
                    <a:pt x="515254" y="2019"/>
                  </a:lnTo>
                  <a:lnTo>
                    <a:pt x="553889" y="0"/>
                  </a:lnTo>
                  <a:lnTo>
                    <a:pt x="592523" y="2019"/>
                  </a:lnTo>
                  <a:lnTo>
                    <a:pt x="631006" y="8076"/>
                  </a:lnTo>
                  <a:lnTo>
                    <a:pt x="669186" y="18171"/>
                  </a:lnTo>
                  <a:lnTo>
                    <a:pt x="706912" y="32304"/>
                  </a:lnTo>
                  <a:lnTo>
                    <a:pt x="744032" y="50476"/>
                  </a:lnTo>
                  <a:lnTo>
                    <a:pt x="780395" y="72685"/>
                  </a:lnTo>
                  <a:lnTo>
                    <a:pt x="815849" y="98933"/>
                  </a:lnTo>
                  <a:lnTo>
                    <a:pt x="850242" y="129218"/>
                  </a:lnTo>
                  <a:lnTo>
                    <a:pt x="883424" y="163542"/>
                  </a:lnTo>
                  <a:lnTo>
                    <a:pt x="915243" y="201904"/>
                  </a:lnTo>
                  <a:lnTo>
                    <a:pt x="945547" y="244304"/>
                  </a:lnTo>
                  <a:close/>
                </a:path>
              </a:pathLst>
            </a:custGeom>
            <a:noFill/>
            <a:ln cap="flat" cmpd="sng" w="381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12" name="Google Shape;812;p5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468308" y="4982977"/>
              <a:ext cx="1959560" cy="19595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3" name="Google Shape;813;p53"/>
          <p:cNvGrpSpPr/>
          <p:nvPr/>
        </p:nvGrpSpPr>
        <p:grpSpPr>
          <a:xfrm>
            <a:off x="2900942" y="5225569"/>
            <a:ext cx="985519" cy="1721678"/>
            <a:chOff x="2900942" y="5225569"/>
            <a:chExt cx="985519" cy="1721678"/>
          </a:xfrm>
        </p:grpSpPr>
        <p:pic>
          <p:nvPicPr>
            <p:cNvPr id="814" name="Google Shape;814;p5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100776" y="5421783"/>
              <a:ext cx="585371" cy="5853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5" name="Google Shape;815;p5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050470" y="6261262"/>
              <a:ext cx="685984" cy="6859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6" name="Google Shape;816;p53"/>
            <p:cNvSpPr/>
            <p:nvPr/>
          </p:nvSpPr>
          <p:spPr>
            <a:xfrm>
              <a:off x="2900942" y="5225569"/>
              <a:ext cx="985519" cy="977900"/>
            </a:xfrm>
            <a:custGeom>
              <a:rect b="b" l="l" r="r" t="t"/>
              <a:pathLst>
                <a:path extrusionOk="0" h="977900" w="985520">
                  <a:moveTo>
                    <a:pt x="841136" y="142845"/>
                  </a:moveTo>
                  <a:lnTo>
                    <a:pt x="873114" y="177756"/>
                  </a:lnTo>
                  <a:lnTo>
                    <a:pt x="901095" y="214843"/>
                  </a:lnTo>
                  <a:lnTo>
                    <a:pt x="925079" y="253815"/>
                  </a:lnTo>
                  <a:lnTo>
                    <a:pt x="945065" y="294383"/>
                  </a:lnTo>
                  <a:lnTo>
                    <a:pt x="961054" y="336255"/>
                  </a:lnTo>
                  <a:lnTo>
                    <a:pt x="973046" y="379143"/>
                  </a:lnTo>
                  <a:lnTo>
                    <a:pt x="981041" y="422756"/>
                  </a:lnTo>
                  <a:lnTo>
                    <a:pt x="985038" y="466804"/>
                  </a:lnTo>
                  <a:lnTo>
                    <a:pt x="985038" y="510997"/>
                  </a:lnTo>
                  <a:lnTo>
                    <a:pt x="981041" y="555045"/>
                  </a:lnTo>
                  <a:lnTo>
                    <a:pt x="973046" y="598658"/>
                  </a:lnTo>
                  <a:lnTo>
                    <a:pt x="961054" y="641546"/>
                  </a:lnTo>
                  <a:lnTo>
                    <a:pt x="945065" y="683418"/>
                  </a:lnTo>
                  <a:lnTo>
                    <a:pt x="925079" y="723986"/>
                  </a:lnTo>
                  <a:lnTo>
                    <a:pt x="901095" y="762958"/>
                  </a:lnTo>
                  <a:lnTo>
                    <a:pt x="873114" y="800045"/>
                  </a:lnTo>
                  <a:lnTo>
                    <a:pt x="841136" y="834956"/>
                  </a:lnTo>
                  <a:lnTo>
                    <a:pt x="805966" y="866700"/>
                  </a:lnTo>
                  <a:lnTo>
                    <a:pt x="768604" y="894475"/>
                  </a:lnTo>
                  <a:lnTo>
                    <a:pt x="729344" y="918283"/>
                  </a:lnTo>
                  <a:lnTo>
                    <a:pt x="688476" y="938122"/>
                  </a:lnTo>
                  <a:lnTo>
                    <a:pt x="646294" y="953994"/>
                  </a:lnTo>
                  <a:lnTo>
                    <a:pt x="603088" y="965898"/>
                  </a:lnTo>
                  <a:lnTo>
                    <a:pt x="559153" y="973834"/>
                  </a:lnTo>
                  <a:lnTo>
                    <a:pt x="514779" y="977802"/>
                  </a:lnTo>
                  <a:lnTo>
                    <a:pt x="470259" y="977802"/>
                  </a:lnTo>
                  <a:lnTo>
                    <a:pt x="425885" y="973834"/>
                  </a:lnTo>
                  <a:lnTo>
                    <a:pt x="381949" y="965898"/>
                  </a:lnTo>
                  <a:lnTo>
                    <a:pt x="338744" y="953994"/>
                  </a:lnTo>
                  <a:lnTo>
                    <a:pt x="296562" y="938122"/>
                  </a:lnTo>
                  <a:lnTo>
                    <a:pt x="255694" y="918283"/>
                  </a:lnTo>
                  <a:lnTo>
                    <a:pt x="216433" y="894475"/>
                  </a:lnTo>
                  <a:lnTo>
                    <a:pt x="179072" y="866700"/>
                  </a:lnTo>
                  <a:lnTo>
                    <a:pt x="143902" y="834956"/>
                  </a:lnTo>
                  <a:lnTo>
                    <a:pt x="111923" y="800045"/>
                  </a:lnTo>
                  <a:lnTo>
                    <a:pt x="83942" y="762958"/>
                  </a:lnTo>
                  <a:lnTo>
                    <a:pt x="59959" y="723986"/>
                  </a:lnTo>
                  <a:lnTo>
                    <a:pt x="39972" y="683418"/>
                  </a:lnTo>
                  <a:lnTo>
                    <a:pt x="23983" y="641546"/>
                  </a:lnTo>
                  <a:lnTo>
                    <a:pt x="11991" y="598658"/>
                  </a:lnTo>
                  <a:lnTo>
                    <a:pt x="3997" y="555045"/>
                  </a:lnTo>
                  <a:lnTo>
                    <a:pt x="0" y="510997"/>
                  </a:lnTo>
                  <a:lnTo>
                    <a:pt x="0" y="466804"/>
                  </a:lnTo>
                  <a:lnTo>
                    <a:pt x="3997" y="422756"/>
                  </a:lnTo>
                  <a:lnTo>
                    <a:pt x="11991" y="379143"/>
                  </a:lnTo>
                  <a:lnTo>
                    <a:pt x="23983" y="336255"/>
                  </a:lnTo>
                  <a:lnTo>
                    <a:pt x="39972" y="294383"/>
                  </a:lnTo>
                  <a:lnTo>
                    <a:pt x="59959" y="253815"/>
                  </a:lnTo>
                  <a:lnTo>
                    <a:pt x="83942" y="214843"/>
                  </a:lnTo>
                  <a:lnTo>
                    <a:pt x="111923" y="177756"/>
                  </a:lnTo>
                  <a:lnTo>
                    <a:pt x="143902" y="142845"/>
                  </a:lnTo>
                  <a:lnTo>
                    <a:pt x="179072" y="111101"/>
                  </a:lnTo>
                  <a:lnTo>
                    <a:pt x="216433" y="83326"/>
                  </a:lnTo>
                  <a:lnTo>
                    <a:pt x="255694" y="59518"/>
                  </a:lnTo>
                  <a:lnTo>
                    <a:pt x="296562" y="39679"/>
                  </a:lnTo>
                  <a:lnTo>
                    <a:pt x="338744" y="23807"/>
                  </a:lnTo>
                  <a:lnTo>
                    <a:pt x="381949" y="11903"/>
                  </a:lnTo>
                  <a:lnTo>
                    <a:pt x="425885" y="3967"/>
                  </a:lnTo>
                  <a:lnTo>
                    <a:pt x="470259" y="0"/>
                  </a:lnTo>
                  <a:lnTo>
                    <a:pt x="514779" y="0"/>
                  </a:lnTo>
                  <a:lnTo>
                    <a:pt x="559153" y="3967"/>
                  </a:lnTo>
                  <a:lnTo>
                    <a:pt x="603088" y="11903"/>
                  </a:lnTo>
                  <a:lnTo>
                    <a:pt x="646294" y="23807"/>
                  </a:lnTo>
                  <a:lnTo>
                    <a:pt x="688476" y="39679"/>
                  </a:lnTo>
                  <a:lnTo>
                    <a:pt x="729344" y="59518"/>
                  </a:lnTo>
                  <a:lnTo>
                    <a:pt x="768604" y="83326"/>
                  </a:lnTo>
                  <a:lnTo>
                    <a:pt x="805966" y="111101"/>
                  </a:lnTo>
                  <a:lnTo>
                    <a:pt x="841136" y="142845"/>
                  </a:lnTo>
                  <a:close/>
                </a:path>
              </a:pathLst>
            </a:custGeom>
            <a:noFill/>
            <a:ln cap="flat" cmpd="sng" w="381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17" name="Google Shape;817;p5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43423" y="4263301"/>
            <a:ext cx="1504572" cy="2913947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5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44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54"/>
          <p:cNvSpPr txBox="1"/>
          <p:nvPr>
            <p:ph type="title"/>
          </p:nvPr>
        </p:nvSpPr>
        <p:spPr>
          <a:xfrm>
            <a:off x="4368800" y="1003300"/>
            <a:ext cx="42799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individuelle</a:t>
            </a:r>
            <a:endParaRPr/>
          </a:p>
        </p:txBody>
      </p:sp>
      <p:sp>
        <p:nvSpPr>
          <p:cNvPr id="824" name="Google Shape;824;p54"/>
          <p:cNvSpPr txBox="1"/>
          <p:nvPr/>
        </p:nvSpPr>
        <p:spPr>
          <a:xfrm>
            <a:off x="990600" y="2616200"/>
            <a:ext cx="867346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1- L'équité via la non prise en compte des </a:t>
            </a:r>
            <a:r>
              <a:rPr lang="en-US" sz="2400">
                <a:solidFill>
                  <a:schemeClr val="dk1"/>
                </a:solidFill>
              </a:rPr>
              <a:t>attributs</a:t>
            </a:r>
            <a:r>
              <a:rPr lang="en-US" sz="2400">
                <a:solidFill>
                  <a:schemeClr val="dk1"/>
                </a:solidFill>
              </a:rPr>
              <a:t> protégés, L'équité par 'l'aveuglement'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5" name="Google Shape;82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3872" y="3590925"/>
            <a:ext cx="4191472" cy="4126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6" name="Google Shape;826;p54"/>
          <p:cNvGrpSpPr/>
          <p:nvPr/>
        </p:nvGrpSpPr>
        <p:grpSpPr>
          <a:xfrm>
            <a:off x="3990327" y="5438417"/>
            <a:ext cx="2538041" cy="1258198"/>
            <a:chOff x="3990327" y="5438417"/>
            <a:chExt cx="2538041" cy="1258198"/>
          </a:xfrm>
        </p:grpSpPr>
        <p:pic>
          <p:nvPicPr>
            <p:cNvPr id="827" name="Google Shape;827;p5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552327" y="5438417"/>
              <a:ext cx="1976041" cy="12581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8" name="Google Shape;828;p54"/>
            <p:cNvSpPr/>
            <p:nvPr/>
          </p:nvSpPr>
          <p:spPr>
            <a:xfrm>
              <a:off x="3990327" y="5865735"/>
              <a:ext cx="613410" cy="415290"/>
            </a:xfrm>
            <a:custGeom>
              <a:rect b="b" l="l" r="r" t="t"/>
              <a:pathLst>
                <a:path extrusionOk="0" h="415289" w="613410">
                  <a:moveTo>
                    <a:pt x="287742" y="0"/>
                  </a:moveTo>
                  <a:lnTo>
                    <a:pt x="287742" y="147213"/>
                  </a:lnTo>
                  <a:lnTo>
                    <a:pt x="0" y="147213"/>
                  </a:lnTo>
                  <a:lnTo>
                    <a:pt x="0" y="267512"/>
                  </a:lnTo>
                  <a:lnTo>
                    <a:pt x="287742" y="267512"/>
                  </a:lnTo>
                  <a:lnTo>
                    <a:pt x="287742" y="414726"/>
                  </a:lnTo>
                  <a:lnTo>
                    <a:pt x="612970" y="207363"/>
                  </a:lnTo>
                  <a:lnTo>
                    <a:pt x="2877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9" name="Google Shape;829;p54"/>
          <p:cNvGrpSpPr/>
          <p:nvPr/>
        </p:nvGrpSpPr>
        <p:grpSpPr>
          <a:xfrm>
            <a:off x="6594608" y="4982977"/>
            <a:ext cx="4923292" cy="1959560"/>
            <a:chOff x="6594608" y="4982977"/>
            <a:chExt cx="4923292" cy="1959560"/>
          </a:xfrm>
        </p:grpSpPr>
        <p:pic>
          <p:nvPicPr>
            <p:cNvPr id="830" name="Google Shape;830;p5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594608" y="5195777"/>
              <a:ext cx="2921760" cy="15339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1" name="Google Shape;831;p54"/>
            <p:cNvSpPr/>
            <p:nvPr/>
          </p:nvSpPr>
          <p:spPr>
            <a:xfrm>
              <a:off x="10409825" y="5128650"/>
              <a:ext cx="1108075" cy="1668780"/>
            </a:xfrm>
            <a:custGeom>
              <a:rect b="b" l="l" r="r" t="t"/>
              <a:pathLst>
                <a:path extrusionOk="0" h="1668779" w="1108075">
                  <a:moveTo>
                    <a:pt x="945547" y="244304"/>
                  </a:moveTo>
                  <a:lnTo>
                    <a:pt x="969546" y="282765"/>
                  </a:lnTo>
                  <a:lnTo>
                    <a:pt x="991625" y="322883"/>
                  </a:lnTo>
                  <a:lnTo>
                    <a:pt x="1011783" y="364522"/>
                  </a:lnTo>
                  <a:lnTo>
                    <a:pt x="1030022" y="407542"/>
                  </a:lnTo>
                  <a:lnTo>
                    <a:pt x="1046341" y="451806"/>
                  </a:lnTo>
                  <a:lnTo>
                    <a:pt x="1060740" y="497176"/>
                  </a:lnTo>
                  <a:lnTo>
                    <a:pt x="1073220" y="543513"/>
                  </a:lnTo>
                  <a:lnTo>
                    <a:pt x="1083779" y="590678"/>
                  </a:lnTo>
                  <a:lnTo>
                    <a:pt x="1092418" y="638535"/>
                  </a:lnTo>
                  <a:lnTo>
                    <a:pt x="1099138" y="686945"/>
                  </a:lnTo>
                  <a:lnTo>
                    <a:pt x="1103938" y="735769"/>
                  </a:lnTo>
                  <a:lnTo>
                    <a:pt x="1106818" y="784869"/>
                  </a:lnTo>
                  <a:lnTo>
                    <a:pt x="1107778" y="834108"/>
                  </a:lnTo>
                  <a:lnTo>
                    <a:pt x="1106818" y="883346"/>
                  </a:lnTo>
                  <a:lnTo>
                    <a:pt x="1103938" y="932446"/>
                  </a:lnTo>
                  <a:lnTo>
                    <a:pt x="1099138" y="981270"/>
                  </a:lnTo>
                  <a:lnTo>
                    <a:pt x="1092418" y="1029680"/>
                  </a:lnTo>
                  <a:lnTo>
                    <a:pt x="1083779" y="1077537"/>
                  </a:lnTo>
                  <a:lnTo>
                    <a:pt x="1073220" y="1124702"/>
                  </a:lnTo>
                  <a:lnTo>
                    <a:pt x="1060740" y="1171039"/>
                  </a:lnTo>
                  <a:lnTo>
                    <a:pt x="1046341" y="1216409"/>
                  </a:lnTo>
                  <a:lnTo>
                    <a:pt x="1030022" y="1260673"/>
                  </a:lnTo>
                  <a:lnTo>
                    <a:pt x="1011783" y="1303693"/>
                  </a:lnTo>
                  <a:lnTo>
                    <a:pt x="991625" y="1345332"/>
                  </a:lnTo>
                  <a:lnTo>
                    <a:pt x="969546" y="1385450"/>
                  </a:lnTo>
                  <a:lnTo>
                    <a:pt x="945547" y="1423911"/>
                  </a:lnTo>
                  <a:lnTo>
                    <a:pt x="915243" y="1466311"/>
                  </a:lnTo>
                  <a:lnTo>
                    <a:pt x="883424" y="1504673"/>
                  </a:lnTo>
                  <a:lnTo>
                    <a:pt x="850242" y="1538997"/>
                  </a:lnTo>
                  <a:lnTo>
                    <a:pt x="815849" y="1569282"/>
                  </a:lnTo>
                  <a:lnTo>
                    <a:pt x="780395" y="1595530"/>
                  </a:lnTo>
                  <a:lnTo>
                    <a:pt x="744032" y="1617739"/>
                  </a:lnTo>
                  <a:lnTo>
                    <a:pt x="706912" y="1635911"/>
                  </a:lnTo>
                  <a:lnTo>
                    <a:pt x="669186" y="1650044"/>
                  </a:lnTo>
                  <a:lnTo>
                    <a:pt x="631006" y="1660139"/>
                  </a:lnTo>
                  <a:lnTo>
                    <a:pt x="592523" y="1666197"/>
                  </a:lnTo>
                  <a:lnTo>
                    <a:pt x="553889" y="1668216"/>
                  </a:lnTo>
                  <a:lnTo>
                    <a:pt x="515254" y="1666197"/>
                  </a:lnTo>
                  <a:lnTo>
                    <a:pt x="476771" y="1660139"/>
                  </a:lnTo>
                  <a:lnTo>
                    <a:pt x="438591" y="1650044"/>
                  </a:lnTo>
                  <a:lnTo>
                    <a:pt x="400865" y="1635911"/>
                  </a:lnTo>
                  <a:lnTo>
                    <a:pt x="363745" y="1617739"/>
                  </a:lnTo>
                  <a:lnTo>
                    <a:pt x="327382" y="1595530"/>
                  </a:lnTo>
                  <a:lnTo>
                    <a:pt x="291928" y="1569282"/>
                  </a:lnTo>
                  <a:lnTo>
                    <a:pt x="257535" y="1538997"/>
                  </a:lnTo>
                  <a:lnTo>
                    <a:pt x="224353" y="1504673"/>
                  </a:lnTo>
                  <a:lnTo>
                    <a:pt x="192534" y="1466311"/>
                  </a:lnTo>
                  <a:lnTo>
                    <a:pt x="162230" y="1423911"/>
                  </a:lnTo>
                  <a:lnTo>
                    <a:pt x="138231" y="1385450"/>
                  </a:lnTo>
                  <a:lnTo>
                    <a:pt x="116153" y="1345332"/>
                  </a:lnTo>
                  <a:lnTo>
                    <a:pt x="95994" y="1303693"/>
                  </a:lnTo>
                  <a:lnTo>
                    <a:pt x="77755" y="1260673"/>
                  </a:lnTo>
                  <a:lnTo>
                    <a:pt x="61436" y="1216409"/>
                  </a:lnTo>
                  <a:lnTo>
                    <a:pt x="47037" y="1171039"/>
                  </a:lnTo>
                  <a:lnTo>
                    <a:pt x="34557" y="1124702"/>
                  </a:lnTo>
                  <a:lnTo>
                    <a:pt x="23998" y="1077537"/>
                  </a:lnTo>
                  <a:lnTo>
                    <a:pt x="15359" y="1029680"/>
                  </a:lnTo>
                  <a:lnTo>
                    <a:pt x="8639" y="981270"/>
                  </a:lnTo>
                  <a:lnTo>
                    <a:pt x="3839" y="932446"/>
                  </a:lnTo>
                  <a:lnTo>
                    <a:pt x="959" y="883346"/>
                  </a:lnTo>
                  <a:lnTo>
                    <a:pt x="0" y="834108"/>
                  </a:lnTo>
                  <a:lnTo>
                    <a:pt x="959" y="784869"/>
                  </a:lnTo>
                  <a:lnTo>
                    <a:pt x="3839" y="735769"/>
                  </a:lnTo>
                  <a:lnTo>
                    <a:pt x="8639" y="686945"/>
                  </a:lnTo>
                  <a:lnTo>
                    <a:pt x="15359" y="638535"/>
                  </a:lnTo>
                  <a:lnTo>
                    <a:pt x="23998" y="590678"/>
                  </a:lnTo>
                  <a:lnTo>
                    <a:pt x="34557" y="543513"/>
                  </a:lnTo>
                  <a:lnTo>
                    <a:pt x="47037" y="497176"/>
                  </a:lnTo>
                  <a:lnTo>
                    <a:pt x="61436" y="451806"/>
                  </a:lnTo>
                  <a:lnTo>
                    <a:pt x="77755" y="407542"/>
                  </a:lnTo>
                  <a:lnTo>
                    <a:pt x="95994" y="364522"/>
                  </a:lnTo>
                  <a:lnTo>
                    <a:pt x="116153" y="322883"/>
                  </a:lnTo>
                  <a:lnTo>
                    <a:pt x="138231" y="282765"/>
                  </a:lnTo>
                  <a:lnTo>
                    <a:pt x="162230" y="244304"/>
                  </a:lnTo>
                  <a:lnTo>
                    <a:pt x="192534" y="201904"/>
                  </a:lnTo>
                  <a:lnTo>
                    <a:pt x="224353" y="163542"/>
                  </a:lnTo>
                  <a:lnTo>
                    <a:pt x="257535" y="129218"/>
                  </a:lnTo>
                  <a:lnTo>
                    <a:pt x="291928" y="98933"/>
                  </a:lnTo>
                  <a:lnTo>
                    <a:pt x="327382" y="72685"/>
                  </a:lnTo>
                  <a:lnTo>
                    <a:pt x="363745" y="50476"/>
                  </a:lnTo>
                  <a:lnTo>
                    <a:pt x="400865" y="32304"/>
                  </a:lnTo>
                  <a:lnTo>
                    <a:pt x="438591" y="18171"/>
                  </a:lnTo>
                  <a:lnTo>
                    <a:pt x="476771" y="8076"/>
                  </a:lnTo>
                  <a:lnTo>
                    <a:pt x="515254" y="2019"/>
                  </a:lnTo>
                  <a:lnTo>
                    <a:pt x="553889" y="0"/>
                  </a:lnTo>
                  <a:lnTo>
                    <a:pt x="592523" y="2019"/>
                  </a:lnTo>
                  <a:lnTo>
                    <a:pt x="631006" y="8076"/>
                  </a:lnTo>
                  <a:lnTo>
                    <a:pt x="669186" y="18171"/>
                  </a:lnTo>
                  <a:lnTo>
                    <a:pt x="706912" y="32304"/>
                  </a:lnTo>
                  <a:lnTo>
                    <a:pt x="744032" y="50476"/>
                  </a:lnTo>
                  <a:lnTo>
                    <a:pt x="780395" y="72685"/>
                  </a:lnTo>
                  <a:lnTo>
                    <a:pt x="815849" y="98933"/>
                  </a:lnTo>
                  <a:lnTo>
                    <a:pt x="850242" y="129218"/>
                  </a:lnTo>
                  <a:lnTo>
                    <a:pt x="883424" y="163542"/>
                  </a:lnTo>
                  <a:lnTo>
                    <a:pt x="915243" y="201904"/>
                  </a:lnTo>
                  <a:lnTo>
                    <a:pt x="945547" y="244304"/>
                  </a:lnTo>
                  <a:close/>
                </a:path>
              </a:pathLst>
            </a:custGeom>
            <a:noFill/>
            <a:ln cap="flat" cmpd="sng" w="381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32" name="Google Shape;832;p5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468308" y="4982977"/>
              <a:ext cx="1959560" cy="19595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33" name="Google Shape;833;p54"/>
          <p:cNvGrpSpPr/>
          <p:nvPr/>
        </p:nvGrpSpPr>
        <p:grpSpPr>
          <a:xfrm>
            <a:off x="2900942" y="5225569"/>
            <a:ext cx="985519" cy="1721678"/>
            <a:chOff x="2900942" y="5225569"/>
            <a:chExt cx="985519" cy="1721678"/>
          </a:xfrm>
        </p:grpSpPr>
        <p:pic>
          <p:nvPicPr>
            <p:cNvPr id="834" name="Google Shape;834;p5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100776" y="5421783"/>
              <a:ext cx="585371" cy="5853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5" name="Google Shape;835;p54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050470" y="6261262"/>
              <a:ext cx="685984" cy="6859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6" name="Google Shape;836;p54"/>
            <p:cNvSpPr/>
            <p:nvPr/>
          </p:nvSpPr>
          <p:spPr>
            <a:xfrm>
              <a:off x="2900942" y="5225569"/>
              <a:ext cx="985519" cy="977900"/>
            </a:xfrm>
            <a:custGeom>
              <a:rect b="b" l="l" r="r" t="t"/>
              <a:pathLst>
                <a:path extrusionOk="0" h="977900" w="985520">
                  <a:moveTo>
                    <a:pt x="841136" y="142845"/>
                  </a:moveTo>
                  <a:lnTo>
                    <a:pt x="873114" y="177756"/>
                  </a:lnTo>
                  <a:lnTo>
                    <a:pt x="901095" y="214843"/>
                  </a:lnTo>
                  <a:lnTo>
                    <a:pt x="925079" y="253815"/>
                  </a:lnTo>
                  <a:lnTo>
                    <a:pt x="945065" y="294383"/>
                  </a:lnTo>
                  <a:lnTo>
                    <a:pt x="961054" y="336255"/>
                  </a:lnTo>
                  <a:lnTo>
                    <a:pt x="973046" y="379143"/>
                  </a:lnTo>
                  <a:lnTo>
                    <a:pt x="981041" y="422756"/>
                  </a:lnTo>
                  <a:lnTo>
                    <a:pt x="985038" y="466804"/>
                  </a:lnTo>
                  <a:lnTo>
                    <a:pt x="985038" y="510997"/>
                  </a:lnTo>
                  <a:lnTo>
                    <a:pt x="981041" y="555045"/>
                  </a:lnTo>
                  <a:lnTo>
                    <a:pt x="973046" y="598658"/>
                  </a:lnTo>
                  <a:lnTo>
                    <a:pt x="961054" y="641546"/>
                  </a:lnTo>
                  <a:lnTo>
                    <a:pt x="945065" y="683418"/>
                  </a:lnTo>
                  <a:lnTo>
                    <a:pt x="925079" y="723986"/>
                  </a:lnTo>
                  <a:lnTo>
                    <a:pt x="901095" y="762958"/>
                  </a:lnTo>
                  <a:lnTo>
                    <a:pt x="873114" y="800045"/>
                  </a:lnTo>
                  <a:lnTo>
                    <a:pt x="841136" y="834956"/>
                  </a:lnTo>
                  <a:lnTo>
                    <a:pt x="805966" y="866700"/>
                  </a:lnTo>
                  <a:lnTo>
                    <a:pt x="768604" y="894475"/>
                  </a:lnTo>
                  <a:lnTo>
                    <a:pt x="729344" y="918283"/>
                  </a:lnTo>
                  <a:lnTo>
                    <a:pt x="688476" y="938122"/>
                  </a:lnTo>
                  <a:lnTo>
                    <a:pt x="646294" y="953994"/>
                  </a:lnTo>
                  <a:lnTo>
                    <a:pt x="603088" y="965898"/>
                  </a:lnTo>
                  <a:lnTo>
                    <a:pt x="559153" y="973834"/>
                  </a:lnTo>
                  <a:lnTo>
                    <a:pt x="514779" y="977802"/>
                  </a:lnTo>
                  <a:lnTo>
                    <a:pt x="470259" y="977802"/>
                  </a:lnTo>
                  <a:lnTo>
                    <a:pt x="425885" y="973834"/>
                  </a:lnTo>
                  <a:lnTo>
                    <a:pt x="381949" y="965898"/>
                  </a:lnTo>
                  <a:lnTo>
                    <a:pt x="338744" y="953994"/>
                  </a:lnTo>
                  <a:lnTo>
                    <a:pt x="296562" y="938122"/>
                  </a:lnTo>
                  <a:lnTo>
                    <a:pt x="255694" y="918283"/>
                  </a:lnTo>
                  <a:lnTo>
                    <a:pt x="216433" y="894475"/>
                  </a:lnTo>
                  <a:lnTo>
                    <a:pt x="179072" y="866700"/>
                  </a:lnTo>
                  <a:lnTo>
                    <a:pt x="143902" y="834956"/>
                  </a:lnTo>
                  <a:lnTo>
                    <a:pt x="111923" y="800045"/>
                  </a:lnTo>
                  <a:lnTo>
                    <a:pt x="83942" y="762958"/>
                  </a:lnTo>
                  <a:lnTo>
                    <a:pt x="59959" y="723986"/>
                  </a:lnTo>
                  <a:lnTo>
                    <a:pt x="39972" y="683418"/>
                  </a:lnTo>
                  <a:lnTo>
                    <a:pt x="23983" y="641546"/>
                  </a:lnTo>
                  <a:lnTo>
                    <a:pt x="11991" y="598658"/>
                  </a:lnTo>
                  <a:lnTo>
                    <a:pt x="3997" y="555045"/>
                  </a:lnTo>
                  <a:lnTo>
                    <a:pt x="0" y="510997"/>
                  </a:lnTo>
                  <a:lnTo>
                    <a:pt x="0" y="466804"/>
                  </a:lnTo>
                  <a:lnTo>
                    <a:pt x="3997" y="422756"/>
                  </a:lnTo>
                  <a:lnTo>
                    <a:pt x="11991" y="379143"/>
                  </a:lnTo>
                  <a:lnTo>
                    <a:pt x="23983" y="336255"/>
                  </a:lnTo>
                  <a:lnTo>
                    <a:pt x="39972" y="294383"/>
                  </a:lnTo>
                  <a:lnTo>
                    <a:pt x="59959" y="253815"/>
                  </a:lnTo>
                  <a:lnTo>
                    <a:pt x="83942" y="214843"/>
                  </a:lnTo>
                  <a:lnTo>
                    <a:pt x="111923" y="177756"/>
                  </a:lnTo>
                  <a:lnTo>
                    <a:pt x="143902" y="142845"/>
                  </a:lnTo>
                  <a:lnTo>
                    <a:pt x="179072" y="111101"/>
                  </a:lnTo>
                  <a:lnTo>
                    <a:pt x="216433" y="83326"/>
                  </a:lnTo>
                  <a:lnTo>
                    <a:pt x="255694" y="59518"/>
                  </a:lnTo>
                  <a:lnTo>
                    <a:pt x="296562" y="39679"/>
                  </a:lnTo>
                  <a:lnTo>
                    <a:pt x="338744" y="23807"/>
                  </a:lnTo>
                  <a:lnTo>
                    <a:pt x="381949" y="11903"/>
                  </a:lnTo>
                  <a:lnTo>
                    <a:pt x="425885" y="3967"/>
                  </a:lnTo>
                  <a:lnTo>
                    <a:pt x="470259" y="0"/>
                  </a:lnTo>
                  <a:lnTo>
                    <a:pt x="514779" y="0"/>
                  </a:lnTo>
                  <a:lnTo>
                    <a:pt x="559153" y="3967"/>
                  </a:lnTo>
                  <a:lnTo>
                    <a:pt x="603088" y="11903"/>
                  </a:lnTo>
                  <a:lnTo>
                    <a:pt x="646294" y="23807"/>
                  </a:lnTo>
                  <a:lnTo>
                    <a:pt x="688476" y="39679"/>
                  </a:lnTo>
                  <a:lnTo>
                    <a:pt x="729344" y="59518"/>
                  </a:lnTo>
                  <a:lnTo>
                    <a:pt x="768604" y="83326"/>
                  </a:lnTo>
                  <a:lnTo>
                    <a:pt x="805966" y="111101"/>
                  </a:lnTo>
                  <a:lnTo>
                    <a:pt x="841136" y="142845"/>
                  </a:lnTo>
                  <a:close/>
                </a:path>
              </a:pathLst>
            </a:custGeom>
            <a:noFill/>
            <a:ln cap="flat" cmpd="sng" w="381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37" name="Google Shape;837;p5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43423" y="4263301"/>
            <a:ext cx="1504572" cy="2913947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54"/>
          <p:cNvSpPr txBox="1"/>
          <p:nvPr/>
        </p:nvSpPr>
        <p:spPr>
          <a:xfrm>
            <a:off x="546100" y="7632700"/>
            <a:ext cx="12032615" cy="74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Cela peut être impossible à tenir en raison d'un encodage non évident en termes de nombreuses fonctionnalités, apprises à partir des données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5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45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55"/>
          <p:cNvSpPr txBox="1"/>
          <p:nvPr/>
        </p:nvSpPr>
        <p:spPr>
          <a:xfrm>
            <a:off x="990600" y="2146300"/>
            <a:ext cx="354584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2- Discrimination causale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5" name="Google Shape;84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6352" y="2929233"/>
            <a:ext cx="6226492" cy="419654"/>
          </a:xfrm>
          <a:prstGeom prst="rect">
            <a:avLst/>
          </a:prstGeom>
          <a:noFill/>
          <a:ln>
            <a:noFill/>
          </a:ln>
        </p:spPr>
      </p:pic>
      <p:sp>
        <p:nvSpPr>
          <p:cNvPr id="846" name="Google Shape;846;p55"/>
          <p:cNvSpPr txBox="1"/>
          <p:nvPr/>
        </p:nvSpPr>
        <p:spPr>
          <a:xfrm>
            <a:off x="1282700" y="3492500"/>
            <a:ext cx="9271635" cy="3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27001"/>
                </a:solidFill>
              </a:rPr>
              <a:t>la </a:t>
            </a:r>
            <a:r>
              <a:rPr b="1" lang="en-US" sz="2000">
                <a:solidFill>
                  <a:srgbClr val="FF0000"/>
                </a:solidFill>
              </a:rPr>
              <a:t>même </a:t>
            </a:r>
            <a:r>
              <a:rPr b="1" lang="en-US" sz="2000">
                <a:solidFill>
                  <a:srgbClr val="027001"/>
                </a:solidFill>
              </a:rPr>
              <a:t>classification pour deux sujets quelconques avec </a:t>
            </a:r>
            <a:r>
              <a:rPr b="1" lang="en-US" sz="2000">
                <a:solidFill>
                  <a:srgbClr val="FF0000"/>
                </a:solidFill>
              </a:rPr>
              <a:t>exactement </a:t>
            </a:r>
            <a:r>
              <a:rPr b="1" lang="en-US" sz="2000">
                <a:solidFill>
                  <a:srgbClr val="027001"/>
                </a:solidFill>
              </a:rPr>
              <a:t>les mêmes attributs X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7" name="Google Shape;847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8111" y="6325333"/>
            <a:ext cx="497928" cy="934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8" name="Google Shape;848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59338" y="4979776"/>
            <a:ext cx="1055474" cy="1173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9" name="Google Shape;849;p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73665" y="5129963"/>
            <a:ext cx="717792" cy="873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0" name="Google Shape;850;p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73665" y="6355759"/>
            <a:ext cx="717792" cy="87331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51" name="Google Shape;851;p55"/>
          <p:cNvGraphicFramePr/>
          <p:nvPr/>
        </p:nvGraphicFramePr>
        <p:xfrm>
          <a:off x="5380830" y="399227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828050"/>
                <a:gridCol w="828050"/>
                <a:gridCol w="828050"/>
                <a:gridCol w="1523375"/>
              </a:tblGrid>
              <a:tr h="104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Nom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445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Genre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8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4349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349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4349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Décision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104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Alice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81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381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3810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féminin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6669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69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=</a:t>
                      </a:r>
                      <a:endParaRPr sz="22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1044300">
                <a:tc>
                  <a:txBody>
                    <a:bodyPr/>
                    <a:lstStyle/>
                    <a:p>
                      <a:pPr indent="0" lvl="0" marL="0" marR="1905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905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905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Bob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065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2065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2065" marR="0" rtl="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Masculin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6669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Arial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endParaRPr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3750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</a:tbl>
          </a:graphicData>
        </a:graphic>
      </p:graphicFrame>
      <p:pic>
        <p:nvPicPr>
          <p:cNvPr id="852" name="Google Shape;852;p5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082146" y="6477899"/>
            <a:ext cx="1196691" cy="2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5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082146" y="5474925"/>
            <a:ext cx="1196691" cy="26774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55"/>
          <p:cNvSpPr txBox="1"/>
          <p:nvPr/>
        </p:nvSpPr>
        <p:spPr>
          <a:xfrm>
            <a:off x="177800" y="7493000"/>
            <a:ext cx="1276223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Cela peut être impossible en raison de la dépendance entre les fonctionnalités !</a:t>
            </a:r>
            <a:endParaRPr sz="2400">
              <a:solidFill>
                <a:schemeClr val="dk1"/>
              </a:solidFill>
            </a:endParaRPr>
          </a:p>
          <a:p>
            <a:pPr indent="0" lvl="0" marL="12700" rtl="0" algn="l">
              <a:lnSpc>
                <a:spcPct val="1175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Galhotra, Sainyam, Yuriy Brun, and Alexandra Meliou. "Fairness testing: testing software for</a:t>
            </a:r>
            <a:endParaRPr sz="2000">
              <a:solidFill>
                <a:schemeClr val="dk1"/>
              </a:solidFill>
            </a:endParaRPr>
          </a:p>
          <a:p>
            <a:pPr indent="0" lvl="0" marL="1270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discrimination." </a:t>
            </a:r>
            <a:r>
              <a:rPr i="1" lang="en-US" sz="2000">
                <a:solidFill>
                  <a:srgbClr val="222222"/>
                </a:solidFill>
              </a:rPr>
              <a:t>Proceedings of the 2017 11th Joint Meeting on Foundations of Software Engineering</a:t>
            </a:r>
            <a:r>
              <a:rPr lang="en-US" sz="2000">
                <a:solidFill>
                  <a:srgbClr val="222222"/>
                </a:solidFill>
              </a:rPr>
              <a:t>. ACM, 2017.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855" name="Google Shape;855;p5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46</a:t>
            </a:r>
            <a:endParaRPr/>
          </a:p>
        </p:txBody>
      </p:sp>
      <p:sp>
        <p:nvSpPr>
          <p:cNvPr id="856" name="Google Shape;856;p55"/>
          <p:cNvSpPr txBox="1"/>
          <p:nvPr>
            <p:ph type="title"/>
          </p:nvPr>
        </p:nvSpPr>
        <p:spPr>
          <a:xfrm>
            <a:off x="4368800" y="1003300"/>
            <a:ext cx="42799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individuelle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>
            <p:ph type="title"/>
          </p:nvPr>
        </p:nvSpPr>
        <p:spPr>
          <a:xfrm>
            <a:off x="3479800" y="1003300"/>
            <a:ext cx="60579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Outil de recrutement Amazon</a:t>
            </a:r>
            <a:endParaRPr/>
          </a:p>
        </p:txBody>
      </p:sp>
      <p:sp>
        <p:nvSpPr>
          <p:cNvPr id="101" name="Google Shape;101;p11"/>
          <p:cNvSpPr txBox="1"/>
          <p:nvPr/>
        </p:nvSpPr>
        <p:spPr>
          <a:xfrm>
            <a:off x="1028700" y="7592710"/>
            <a:ext cx="10955655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noAutofit/>
          </a:bodyPr>
          <a:lstStyle/>
          <a:p>
            <a:pPr indent="-63500" lvl="0" marL="76200" marR="5080" rtl="0" algn="l">
              <a:lnSpc>
                <a:spcPct val="109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FF644E"/>
                </a:solidFill>
              </a:rPr>
              <a:t>Amazon aurait fermé un système de recrutement basé sur l'IA car il ne pouvait pas empêcher l'outil de discriminer les femmes</a:t>
            </a:r>
            <a:endParaRPr sz="2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11"/>
          <p:cNvGrpSpPr/>
          <p:nvPr/>
        </p:nvGrpSpPr>
        <p:grpSpPr>
          <a:xfrm>
            <a:off x="7624493" y="3326577"/>
            <a:ext cx="3921125" cy="3350260"/>
            <a:chOff x="7624493" y="3326577"/>
            <a:chExt cx="3921125" cy="3350260"/>
          </a:xfrm>
        </p:grpSpPr>
        <p:pic>
          <p:nvPicPr>
            <p:cNvPr id="103" name="Google Shape;103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670369" y="3329635"/>
              <a:ext cx="3875009" cy="3346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1"/>
            <p:cNvSpPr/>
            <p:nvPr/>
          </p:nvSpPr>
          <p:spPr>
            <a:xfrm>
              <a:off x="7624493" y="3326577"/>
              <a:ext cx="3921125" cy="3350260"/>
            </a:xfrm>
            <a:custGeom>
              <a:rect b="b" l="l" r="r" t="t"/>
              <a:pathLst>
                <a:path extrusionOk="0" h="3350259" w="3921125">
                  <a:moveTo>
                    <a:pt x="0" y="122207"/>
                  </a:moveTo>
                  <a:lnTo>
                    <a:pt x="3817566" y="0"/>
                  </a:lnTo>
                  <a:lnTo>
                    <a:pt x="3920886" y="3227526"/>
                  </a:lnTo>
                  <a:lnTo>
                    <a:pt x="103319" y="3349734"/>
                  </a:lnTo>
                  <a:lnTo>
                    <a:pt x="0" y="122207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5" name="Google Shape;10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3104" y="2748079"/>
            <a:ext cx="4360378" cy="4146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56"/>
          <p:cNvSpPr txBox="1"/>
          <p:nvPr/>
        </p:nvSpPr>
        <p:spPr>
          <a:xfrm>
            <a:off x="990600" y="2146300"/>
            <a:ext cx="35457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2- Discrimination causale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56"/>
          <p:cNvSpPr txBox="1"/>
          <p:nvPr>
            <p:ph idx="12" type="sldNum"/>
          </p:nvPr>
        </p:nvSpPr>
        <p:spPr>
          <a:xfrm>
            <a:off x="6350000" y="9315805"/>
            <a:ext cx="3024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46</a:t>
            </a:r>
            <a:endParaRPr/>
          </a:p>
        </p:txBody>
      </p:sp>
      <p:sp>
        <p:nvSpPr>
          <p:cNvPr id="863" name="Google Shape;863;p56"/>
          <p:cNvSpPr txBox="1"/>
          <p:nvPr>
            <p:ph type="title"/>
          </p:nvPr>
        </p:nvSpPr>
        <p:spPr>
          <a:xfrm>
            <a:off x="4362500" y="686950"/>
            <a:ext cx="42798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individuelle</a:t>
            </a:r>
            <a:endParaRPr/>
          </a:p>
        </p:txBody>
      </p:sp>
      <p:pic>
        <p:nvPicPr>
          <p:cNvPr id="864" name="Google Shape;86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3375" y="3361750"/>
            <a:ext cx="6477000" cy="632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2867" y="1638388"/>
            <a:ext cx="6967307" cy="1723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57"/>
          <p:cNvSpPr txBox="1"/>
          <p:nvPr>
            <p:ph type="title"/>
          </p:nvPr>
        </p:nvSpPr>
        <p:spPr>
          <a:xfrm>
            <a:off x="4292600" y="1003300"/>
            <a:ext cx="442087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individuelle</a:t>
            </a:r>
            <a:endParaRPr/>
          </a:p>
        </p:txBody>
      </p:sp>
      <p:sp>
        <p:nvSpPr>
          <p:cNvPr id="871" name="Google Shape;871;p57"/>
          <p:cNvSpPr txBox="1"/>
          <p:nvPr/>
        </p:nvSpPr>
        <p:spPr>
          <a:xfrm>
            <a:off x="1075334" y="2374900"/>
            <a:ext cx="451358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3- L'équité par la sensibilisation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57"/>
          <p:cNvSpPr txBox="1"/>
          <p:nvPr/>
        </p:nvSpPr>
        <p:spPr>
          <a:xfrm>
            <a:off x="165100" y="8242300"/>
            <a:ext cx="12588240" cy="6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Dwork, Cynthia, et al. "Fairness through awareness." </a:t>
            </a:r>
            <a:r>
              <a:rPr i="1" lang="en-US" sz="2000">
                <a:solidFill>
                  <a:srgbClr val="222222"/>
                </a:solidFill>
              </a:rPr>
              <a:t>Proceedings of the 3rd innovations in theoretical computer  science conference</a:t>
            </a:r>
            <a:r>
              <a:rPr lang="en-US" sz="2000">
                <a:solidFill>
                  <a:srgbClr val="222222"/>
                </a:solidFill>
              </a:rPr>
              <a:t>. ACM, 2012.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  <p:sp>
        <p:nvSpPr>
          <p:cNvPr id="873" name="Google Shape;873;p57"/>
          <p:cNvSpPr txBox="1"/>
          <p:nvPr/>
        </p:nvSpPr>
        <p:spPr>
          <a:xfrm>
            <a:off x="1765300" y="4000500"/>
            <a:ext cx="27717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par exemple.,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57"/>
          <p:cNvSpPr txBox="1"/>
          <p:nvPr/>
        </p:nvSpPr>
        <p:spPr>
          <a:xfrm>
            <a:off x="9311652" y="2240025"/>
            <a:ext cx="3441600" cy="2208000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220975">
            <a:noAutofit/>
          </a:bodyPr>
          <a:lstStyle/>
          <a:p>
            <a:pPr indent="0" lvl="0" marL="238125" marR="22860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Distance métrique entre deux individus x,y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57"/>
          <p:cNvSpPr txBox="1"/>
          <p:nvPr/>
        </p:nvSpPr>
        <p:spPr>
          <a:xfrm>
            <a:off x="5898425" y="2240025"/>
            <a:ext cx="3293400" cy="2208000"/>
          </a:xfrm>
          <a:prstGeom prst="rect">
            <a:avLst/>
          </a:prstGeom>
          <a:noFill/>
          <a:ln cap="flat" cmpd="sng" w="25400">
            <a:solidFill>
              <a:srgbClr val="EE23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30475">
            <a:noAutofit/>
          </a:bodyPr>
          <a:lstStyle/>
          <a:p>
            <a:pPr indent="0" lvl="0" marL="234315" marR="232409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Mesure de distance entre deux distributions M(x), M(y)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6" name="Google Shape;87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91120" y="3956707"/>
            <a:ext cx="358238" cy="319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7" name="Google Shape;877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03467" y="3681974"/>
            <a:ext cx="327598" cy="495596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57"/>
          <p:cNvSpPr txBox="1"/>
          <p:nvPr/>
        </p:nvSpPr>
        <p:spPr>
          <a:xfrm>
            <a:off x="635000" y="4724400"/>
            <a:ext cx="8688070" cy="1023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27001"/>
                </a:solidFill>
              </a:rPr>
              <a:t>des individus </a:t>
            </a:r>
            <a:r>
              <a:rPr b="1" lang="en-US" sz="2000">
                <a:solidFill>
                  <a:srgbClr val="B51600"/>
                </a:solidFill>
              </a:rPr>
              <a:t>similaires</a:t>
            </a:r>
            <a:r>
              <a:rPr b="1" lang="en-US" sz="2000">
                <a:solidFill>
                  <a:srgbClr val="027001"/>
                </a:solidFill>
              </a:rPr>
              <a:t> doivent avoir une classification </a:t>
            </a:r>
            <a:r>
              <a:rPr b="1" lang="en-US" sz="2000">
                <a:solidFill>
                  <a:srgbClr val="B51600"/>
                </a:solidFill>
              </a:rPr>
              <a:t>similaire</a:t>
            </a:r>
            <a:endParaRPr b="1" sz="2000">
              <a:solidFill>
                <a:srgbClr val="B51600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2700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des individus apparemment différents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79" name="Google Shape;879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39519" y="7313267"/>
            <a:ext cx="454679" cy="8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84959" y="6084583"/>
            <a:ext cx="963798" cy="1071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5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476214" y="6221725"/>
            <a:ext cx="655446" cy="797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p5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476214" y="7341049"/>
            <a:ext cx="655446" cy="79746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83" name="Google Shape;883;p57"/>
          <p:cNvGraphicFramePr/>
          <p:nvPr/>
        </p:nvGraphicFramePr>
        <p:xfrm>
          <a:off x="4308488" y="518229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754375"/>
                <a:gridCol w="754375"/>
                <a:gridCol w="754375"/>
                <a:gridCol w="1388100"/>
              </a:tblGrid>
              <a:tr h="954450">
                <a:tc>
                  <a:txBody>
                    <a:bodyPr/>
                    <a:lstStyle/>
                    <a:p>
                      <a:pPr indent="0" lvl="0" marL="0" marR="144780" rtl="0" algn="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44780" rtl="0" algn="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Nom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985" marR="0" rtl="0" algn="ct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985" marR="0" rtl="0" algn="ct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 genre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283845" rtl="0" algn="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283845" rtl="0" algn="r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68300" marR="0" rtl="0" algn="l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368300" marR="0" rtl="0" algn="l">
                        <a:lnSpc>
                          <a:spcPct val="100000"/>
                        </a:lnSpc>
                        <a:spcBef>
                          <a:spcPts val="122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Décision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954450">
                <a:tc>
                  <a:txBody>
                    <a:bodyPr/>
                    <a:lstStyle/>
                    <a:p>
                      <a:pPr indent="0" lvl="0" marL="0" marR="179705" rtl="0" algn="r">
                        <a:lnSpc>
                          <a:spcPct val="100000"/>
                        </a:lnSpc>
                        <a:spcBef>
                          <a:spcPts val="120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179705" rtl="0" algn="r">
                        <a:lnSpc>
                          <a:spcPct val="100000"/>
                        </a:lnSpc>
                        <a:spcBef>
                          <a:spcPts val="120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Alice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5715" marR="0" rtl="0" algn="ctr">
                        <a:lnSpc>
                          <a:spcPct val="100000"/>
                        </a:lnSpc>
                        <a:spcBef>
                          <a:spcPts val="120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5715" marR="0" rtl="0" algn="ctr">
                        <a:lnSpc>
                          <a:spcPct val="100000"/>
                        </a:lnSpc>
                        <a:spcBef>
                          <a:spcPts val="120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femelle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253365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Arial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endParaRPr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8320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  <a:tr h="954450">
                <a:tc>
                  <a:txBody>
                    <a:bodyPr/>
                    <a:lstStyle/>
                    <a:p>
                      <a:pPr indent="0" lvl="0" marL="218440" marR="0" rtl="0" algn="l">
                        <a:lnSpc>
                          <a:spcPct val="100000"/>
                        </a:lnSpc>
                        <a:spcBef>
                          <a:spcPts val="119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18440" marR="0" rtl="0" algn="l">
                        <a:lnSpc>
                          <a:spcPct val="100000"/>
                        </a:lnSpc>
                        <a:spcBef>
                          <a:spcPts val="119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Bob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3175" rtl="0" algn="ctr">
                        <a:lnSpc>
                          <a:spcPct val="100000"/>
                        </a:lnSpc>
                        <a:spcBef>
                          <a:spcPts val="119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3175" rtl="0" algn="ctr">
                        <a:lnSpc>
                          <a:spcPct val="100000"/>
                        </a:lnSpc>
                        <a:spcBef>
                          <a:spcPts val="119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Masculin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253365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Arial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endParaRPr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04475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5B5C1"/>
                    </a:solidFill>
                  </a:tcPr>
                </a:tc>
              </a:tr>
            </a:tbl>
          </a:graphicData>
        </a:graphic>
      </p:graphicFrame>
      <p:pic>
        <p:nvPicPr>
          <p:cNvPr id="884" name="Google Shape;884;p5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658668" y="7480155"/>
            <a:ext cx="1196691" cy="2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5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658668" y="6594182"/>
            <a:ext cx="1196691" cy="2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5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284755" y="5624142"/>
            <a:ext cx="3532511" cy="2207820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57"/>
          <p:cNvSpPr txBox="1"/>
          <p:nvPr/>
        </p:nvSpPr>
        <p:spPr>
          <a:xfrm>
            <a:off x="1670572" y="2936650"/>
            <a:ext cx="38118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59714" lvl="0" marL="271780" marR="5080" rtl="0" algn="l">
              <a:lnSpc>
                <a:spcPct val="143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D(M(x), M(y)) → k(x, y) </a:t>
            </a:r>
            <a:endParaRPr i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9714" lvl="0" marL="271780" marR="5080" rtl="0" algn="l">
              <a:lnSpc>
                <a:spcPct val="143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D(i, j) = S(i) − S( j)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8" name="Google Shape;888;p57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47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58"/>
          <p:cNvSpPr txBox="1"/>
          <p:nvPr>
            <p:ph type="title"/>
          </p:nvPr>
        </p:nvSpPr>
        <p:spPr>
          <a:xfrm>
            <a:off x="1219200" y="3111500"/>
            <a:ext cx="11099800" cy="215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457200">
            <a:noAutofit/>
          </a:bodyPr>
          <a:lstStyle/>
          <a:p>
            <a:pPr indent="0" lvl="0" marL="0" marR="22174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Équité dans l'apprentissage automatique (quelques exemples)</a:t>
            </a:r>
            <a:endParaRPr/>
          </a:p>
        </p:txBody>
      </p:sp>
      <p:sp>
        <p:nvSpPr>
          <p:cNvPr id="894" name="Google Shape;894;p5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48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59"/>
          <p:cNvSpPr txBox="1"/>
          <p:nvPr>
            <p:ph type="title"/>
          </p:nvPr>
        </p:nvSpPr>
        <p:spPr>
          <a:xfrm>
            <a:off x="3340100" y="1003300"/>
            <a:ext cx="632333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dans le prétraitement</a:t>
            </a:r>
            <a:endParaRPr/>
          </a:p>
        </p:txBody>
      </p:sp>
      <p:pic>
        <p:nvPicPr>
          <p:cNvPr id="900" name="Google Shape;900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1255" y="3200497"/>
            <a:ext cx="1887623" cy="18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Google Shape;901;p59"/>
          <p:cNvSpPr/>
          <p:nvPr/>
        </p:nvSpPr>
        <p:spPr>
          <a:xfrm>
            <a:off x="8617526" y="3968399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3" y="0"/>
                </a:moveTo>
                <a:lnTo>
                  <a:pt x="287743" y="147212"/>
                </a:lnTo>
                <a:lnTo>
                  <a:pt x="0" y="147212"/>
                </a:lnTo>
                <a:lnTo>
                  <a:pt x="0" y="267511"/>
                </a:lnTo>
                <a:lnTo>
                  <a:pt x="287743" y="267511"/>
                </a:lnTo>
                <a:lnTo>
                  <a:pt x="287743" y="414724"/>
                </a:lnTo>
                <a:lnTo>
                  <a:pt x="612970" y="207361"/>
                </a:lnTo>
                <a:lnTo>
                  <a:pt x="28774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p59"/>
          <p:cNvSpPr/>
          <p:nvPr/>
        </p:nvSpPr>
        <p:spPr>
          <a:xfrm>
            <a:off x="4593235" y="3959391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2"/>
                </a:lnTo>
                <a:lnTo>
                  <a:pt x="0" y="147212"/>
                </a:lnTo>
                <a:lnTo>
                  <a:pt x="0" y="267511"/>
                </a:lnTo>
                <a:lnTo>
                  <a:pt x="287742" y="267511"/>
                </a:lnTo>
                <a:lnTo>
                  <a:pt x="287742" y="414724"/>
                </a:lnTo>
                <a:lnTo>
                  <a:pt x="612970" y="207361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3" name="Google Shape;903;p59"/>
          <p:cNvSpPr/>
          <p:nvPr/>
        </p:nvSpPr>
        <p:spPr>
          <a:xfrm>
            <a:off x="2528792" y="3722682"/>
            <a:ext cx="1071880" cy="906780"/>
          </a:xfrm>
          <a:custGeom>
            <a:rect b="b" l="l" r="r" t="t"/>
            <a:pathLst>
              <a:path extrusionOk="0" h="906779" w="1071879">
                <a:moveTo>
                  <a:pt x="910836" y="0"/>
                </a:moveTo>
                <a:lnTo>
                  <a:pt x="160733" y="0"/>
                </a:lnTo>
                <a:lnTo>
                  <a:pt x="109929" y="8194"/>
                </a:lnTo>
                <a:lnTo>
                  <a:pt x="65806" y="31012"/>
                </a:lnTo>
                <a:lnTo>
                  <a:pt x="31012" y="65806"/>
                </a:lnTo>
                <a:lnTo>
                  <a:pt x="8194" y="109929"/>
                </a:lnTo>
                <a:lnTo>
                  <a:pt x="0" y="160733"/>
                </a:lnTo>
                <a:lnTo>
                  <a:pt x="0" y="745425"/>
                </a:lnTo>
                <a:lnTo>
                  <a:pt x="8194" y="796229"/>
                </a:lnTo>
                <a:lnTo>
                  <a:pt x="31012" y="840352"/>
                </a:lnTo>
                <a:lnTo>
                  <a:pt x="65806" y="875147"/>
                </a:lnTo>
                <a:lnTo>
                  <a:pt x="109929" y="897965"/>
                </a:lnTo>
                <a:lnTo>
                  <a:pt x="160733" y="906160"/>
                </a:lnTo>
                <a:lnTo>
                  <a:pt x="910836" y="906160"/>
                </a:lnTo>
                <a:lnTo>
                  <a:pt x="961640" y="897965"/>
                </a:lnTo>
                <a:lnTo>
                  <a:pt x="1005763" y="875147"/>
                </a:lnTo>
                <a:lnTo>
                  <a:pt x="1040557" y="840352"/>
                </a:lnTo>
                <a:lnTo>
                  <a:pt x="1063375" y="796229"/>
                </a:lnTo>
                <a:lnTo>
                  <a:pt x="1071570" y="745425"/>
                </a:lnTo>
                <a:lnTo>
                  <a:pt x="1071570" y="160733"/>
                </a:lnTo>
                <a:lnTo>
                  <a:pt x="1063375" y="109929"/>
                </a:lnTo>
                <a:lnTo>
                  <a:pt x="1040557" y="65806"/>
                </a:lnTo>
                <a:lnTo>
                  <a:pt x="1005763" y="31012"/>
                </a:lnTo>
                <a:lnTo>
                  <a:pt x="961640" y="8194"/>
                </a:lnTo>
                <a:lnTo>
                  <a:pt x="91083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04" name="Google Shape;904;p59"/>
          <p:cNvGraphicFramePr/>
          <p:nvPr/>
        </p:nvGraphicFramePr>
        <p:xfrm>
          <a:off x="1294504" y="30600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476875"/>
                <a:gridCol w="2587000"/>
                <a:gridCol w="7303125"/>
              </a:tblGrid>
              <a:tr h="2078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Saisir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51435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51435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51435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duction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6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5715" marR="0" rtl="0" algn="ctr">
                        <a:lnSpc>
                          <a:spcPct val="100000"/>
                        </a:lnSpc>
                        <a:spcBef>
                          <a:spcPts val="167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5715" marR="0" rtl="0" algn="ctr">
                        <a:lnSpc>
                          <a:spcPct val="100000"/>
                        </a:lnSpc>
                        <a:spcBef>
                          <a:spcPts val="167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Pré-traitement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905" name="Google Shape;905;p59"/>
          <p:cNvSpPr/>
          <p:nvPr/>
        </p:nvSpPr>
        <p:spPr>
          <a:xfrm>
            <a:off x="10144786" y="3691228"/>
            <a:ext cx="1098550" cy="929005"/>
          </a:xfrm>
          <a:custGeom>
            <a:rect b="b" l="l" r="r" t="t"/>
            <a:pathLst>
              <a:path extrusionOk="0" h="929004" w="1098550">
                <a:moveTo>
                  <a:pt x="933395" y="0"/>
                </a:moveTo>
                <a:lnTo>
                  <a:pt x="164715" y="0"/>
                </a:lnTo>
                <a:lnTo>
                  <a:pt x="120927" y="5883"/>
                </a:lnTo>
                <a:lnTo>
                  <a:pt x="81580" y="22488"/>
                </a:lnTo>
                <a:lnTo>
                  <a:pt x="48243" y="48244"/>
                </a:lnTo>
                <a:lnTo>
                  <a:pt x="22488" y="81581"/>
                </a:lnTo>
                <a:lnTo>
                  <a:pt x="5883" y="120928"/>
                </a:lnTo>
                <a:lnTo>
                  <a:pt x="0" y="164716"/>
                </a:lnTo>
                <a:lnTo>
                  <a:pt x="0" y="763889"/>
                </a:lnTo>
                <a:lnTo>
                  <a:pt x="5883" y="807677"/>
                </a:lnTo>
                <a:lnTo>
                  <a:pt x="22488" y="847024"/>
                </a:lnTo>
                <a:lnTo>
                  <a:pt x="48243" y="880361"/>
                </a:lnTo>
                <a:lnTo>
                  <a:pt x="81580" y="906116"/>
                </a:lnTo>
                <a:lnTo>
                  <a:pt x="120927" y="922721"/>
                </a:lnTo>
                <a:lnTo>
                  <a:pt x="164715" y="928604"/>
                </a:lnTo>
                <a:lnTo>
                  <a:pt x="933395" y="928604"/>
                </a:lnTo>
                <a:lnTo>
                  <a:pt x="977183" y="922721"/>
                </a:lnTo>
                <a:lnTo>
                  <a:pt x="1016530" y="906116"/>
                </a:lnTo>
                <a:lnTo>
                  <a:pt x="1049867" y="880361"/>
                </a:lnTo>
                <a:lnTo>
                  <a:pt x="1075623" y="847024"/>
                </a:lnTo>
                <a:lnTo>
                  <a:pt x="1092227" y="807677"/>
                </a:lnTo>
                <a:lnTo>
                  <a:pt x="1098111" y="763889"/>
                </a:lnTo>
                <a:lnTo>
                  <a:pt x="1098111" y="164716"/>
                </a:lnTo>
                <a:lnTo>
                  <a:pt x="1092227" y="120928"/>
                </a:lnTo>
                <a:lnTo>
                  <a:pt x="1075623" y="81581"/>
                </a:lnTo>
                <a:lnTo>
                  <a:pt x="1049867" y="48244"/>
                </a:lnTo>
                <a:lnTo>
                  <a:pt x="1016530" y="22488"/>
                </a:lnTo>
                <a:lnTo>
                  <a:pt x="977183" y="5883"/>
                </a:lnTo>
                <a:lnTo>
                  <a:pt x="93339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59"/>
          <p:cNvSpPr txBox="1"/>
          <p:nvPr/>
        </p:nvSpPr>
        <p:spPr>
          <a:xfrm>
            <a:off x="6096000" y="5778500"/>
            <a:ext cx="202882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59"/>
          <p:cNvSpPr txBox="1"/>
          <p:nvPr/>
        </p:nvSpPr>
        <p:spPr>
          <a:xfrm>
            <a:off x="9474200" y="5753100"/>
            <a:ext cx="241871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Post-traitement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59"/>
          <p:cNvSpPr/>
          <p:nvPr/>
        </p:nvSpPr>
        <p:spPr>
          <a:xfrm>
            <a:off x="11665249" y="5077216"/>
            <a:ext cx="186055" cy="186055"/>
          </a:xfrm>
          <a:custGeom>
            <a:rect b="b" l="l" r="r" t="t"/>
            <a:pathLst>
              <a:path extrusionOk="0" h="186054" w="186054">
                <a:moveTo>
                  <a:pt x="0" y="0"/>
                </a:moveTo>
                <a:lnTo>
                  <a:pt x="0" y="185674"/>
                </a:lnTo>
                <a:lnTo>
                  <a:pt x="185674" y="92837"/>
                </a:lnTo>
                <a:lnTo>
                  <a:pt x="0" y="0"/>
                </a:lnTo>
                <a:close/>
              </a:path>
            </a:pathLst>
          </a:custGeom>
          <a:solidFill>
            <a:srgbClr val="FE930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9" name="Google Shape;909;p59"/>
          <p:cNvSpPr txBox="1"/>
          <p:nvPr/>
        </p:nvSpPr>
        <p:spPr>
          <a:xfrm>
            <a:off x="533400" y="4914900"/>
            <a:ext cx="78676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E930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biais</a:t>
            </a:r>
            <a:endParaRPr sz="3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10" name="Google Shape;910;p5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49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60"/>
          <p:cNvSpPr txBox="1"/>
          <p:nvPr>
            <p:ph type="title"/>
          </p:nvPr>
        </p:nvSpPr>
        <p:spPr>
          <a:xfrm>
            <a:off x="2489200" y="1003300"/>
            <a:ext cx="801624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 biais des données diffère de la qualité des données</a:t>
            </a:r>
            <a:endParaRPr/>
          </a:p>
        </p:txBody>
      </p:sp>
      <p:sp>
        <p:nvSpPr>
          <p:cNvPr id="916" name="Google Shape;916;p60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50</a:t>
            </a:r>
            <a:endParaRPr/>
          </a:p>
        </p:txBody>
      </p:sp>
      <p:sp>
        <p:nvSpPr>
          <p:cNvPr id="917" name="Google Shape;917;p60"/>
          <p:cNvSpPr txBox="1"/>
          <p:nvPr/>
        </p:nvSpPr>
        <p:spPr>
          <a:xfrm>
            <a:off x="990600" y="2590800"/>
            <a:ext cx="52161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Problèmes de qualité des données :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60"/>
          <p:cNvSpPr txBox="1"/>
          <p:nvPr/>
        </p:nvSpPr>
        <p:spPr>
          <a:xfrm>
            <a:off x="1879600" y="3425825"/>
            <a:ext cx="186690" cy="1492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</p:txBody>
      </p:sp>
      <p:sp>
        <p:nvSpPr>
          <p:cNvPr id="919" name="Google Shape;919;p60"/>
          <p:cNvSpPr txBox="1"/>
          <p:nvPr/>
        </p:nvSpPr>
        <p:spPr>
          <a:xfrm>
            <a:off x="2324100" y="3505200"/>
            <a:ext cx="851027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Données </a:t>
            </a:r>
            <a:r>
              <a:rPr b="1" lang="en-US" sz="2500">
                <a:solidFill>
                  <a:schemeClr val="dk1"/>
                </a:solidFill>
              </a:rPr>
              <a:t>parcimonieuse</a:t>
            </a:r>
            <a:r>
              <a:rPr b="1" lang="en-US" sz="2500">
                <a:solidFill>
                  <a:schemeClr val="dk1"/>
                </a:solidFill>
              </a:rPr>
              <a:t> : </a:t>
            </a:r>
            <a:r>
              <a:rPr lang="en-US" sz="2500">
                <a:solidFill>
                  <a:schemeClr val="dk1"/>
                </a:solidFill>
              </a:rPr>
              <a:t>par exemple, les mesures suivent une loi de puissance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60"/>
          <p:cNvSpPr txBox="1"/>
          <p:nvPr/>
        </p:nvSpPr>
        <p:spPr>
          <a:xfrm>
            <a:off x="2324100" y="4419600"/>
            <a:ext cx="9323070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Bruit : </a:t>
            </a:r>
            <a:r>
              <a:rPr lang="en-US" sz="2500">
                <a:solidFill>
                  <a:schemeClr val="dk1"/>
                </a:solidFill>
              </a:rPr>
              <a:t>par exemple, données non fiables ou incomplètes et corrompues, fautes de frappe, termes peu fréquents, mots vides.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921" name="Google Shape;921;p60"/>
          <p:cNvSpPr txBox="1"/>
          <p:nvPr/>
        </p:nvSpPr>
        <p:spPr>
          <a:xfrm>
            <a:off x="1879600" y="56356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60"/>
          <p:cNvSpPr txBox="1"/>
          <p:nvPr/>
        </p:nvSpPr>
        <p:spPr>
          <a:xfrm>
            <a:off x="2324100" y="5715000"/>
            <a:ext cx="922909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5080" rtl="0" algn="l">
              <a:lnSpc>
                <a:spcPct val="103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Représentativité : </a:t>
            </a:r>
            <a:r>
              <a:rPr lang="en-US" sz="2500">
                <a:solidFill>
                  <a:schemeClr val="dk1"/>
                </a:solidFill>
              </a:rPr>
              <a:t>par exemple, un échantillon de données n'est pas représentatif de l'ensemble de la population.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923" name="Google Shape;923;p60"/>
          <p:cNvSpPr txBox="1"/>
          <p:nvPr/>
        </p:nvSpPr>
        <p:spPr>
          <a:xfrm>
            <a:off x="800100" y="7086600"/>
            <a:ext cx="11416665" cy="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406900" lvl="0" marL="44196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EE230C"/>
                </a:solidFill>
              </a:rPr>
              <a:t>Biais de données :</a:t>
            </a:r>
            <a:r>
              <a:rPr lang="en-US" sz="3000">
                <a:solidFill>
                  <a:schemeClr val="dk1"/>
                </a:solidFill>
              </a:rPr>
              <a:t> une distorsion systématique des données qui compromet leur utilisation pour une tâche.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1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929" name="Google Shape;929;p6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51</a:t>
            </a:r>
            <a:endParaRPr/>
          </a:p>
        </p:txBody>
      </p:sp>
      <p:sp>
        <p:nvSpPr>
          <p:cNvPr id="930" name="Google Shape;930;p61"/>
          <p:cNvSpPr txBox="1"/>
          <p:nvPr/>
        </p:nvSpPr>
        <p:spPr>
          <a:xfrm>
            <a:off x="1734826" y="2882900"/>
            <a:ext cx="11033700" cy="57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8735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population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comportementaux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production de contenu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connection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temporels</a:t>
            </a:r>
            <a:endParaRPr b="1" sz="25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9047"/>
              </a:lnSpc>
              <a:spcBef>
                <a:spcPts val="24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Olteanu, Alexandra and Castillo, Carlos and Diaz, Fernando and Kiciman, Emre, Social Data: Biases, Methodological  Pitfalls, and Ethical Boundaries (December 20, 2016). Frontiers in Big Data 2:13. doi: 10.3389/fdata.2019.00013.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2700" marR="0" rtl="0" algn="l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936" name="Google Shape;936;p62"/>
          <p:cNvSpPr txBox="1"/>
          <p:nvPr/>
        </p:nvSpPr>
        <p:spPr>
          <a:xfrm>
            <a:off x="863600" y="3098800"/>
            <a:ext cx="4284980" cy="2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population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comportementaux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production de contenu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937" name="Google Shape;937;p62"/>
          <p:cNvSpPr txBox="1"/>
          <p:nvPr/>
        </p:nvSpPr>
        <p:spPr>
          <a:xfrm>
            <a:off x="863600" y="5842000"/>
            <a:ext cx="37026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4. Biais de connection</a:t>
            </a:r>
            <a:endParaRPr sz="25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938" name="Google Shape;938;p62"/>
          <p:cNvSpPr txBox="1"/>
          <p:nvPr/>
        </p:nvSpPr>
        <p:spPr>
          <a:xfrm>
            <a:off x="863600" y="6756400"/>
            <a:ext cx="28321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5. Biais temporels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9" name="Google Shape;93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4793" y="2146555"/>
            <a:ext cx="7469322" cy="3339487"/>
          </a:xfrm>
          <a:prstGeom prst="rect">
            <a:avLst/>
          </a:prstGeom>
          <a:noFill/>
          <a:ln>
            <a:noFill/>
          </a:ln>
        </p:spPr>
      </p:pic>
      <p:sp>
        <p:nvSpPr>
          <p:cNvPr id="940" name="Google Shape;940;p62"/>
          <p:cNvSpPr txBox="1"/>
          <p:nvPr/>
        </p:nvSpPr>
        <p:spPr>
          <a:xfrm>
            <a:off x="5011725" y="5918200"/>
            <a:ext cx="7469400" cy="14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304800" marR="30480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Différences de données démographiques ou d'autres caractéristiques d'utilisateur entre un utilisateur</a:t>
            </a:r>
            <a:endParaRPr b="1" sz="2400">
              <a:solidFill>
                <a:srgbClr val="FE9301"/>
              </a:solidFill>
            </a:endParaRPr>
          </a:p>
          <a:p>
            <a:pPr indent="0" lvl="0" marL="304800" marR="30480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population représentée dans un jeu de données ou une plateforme et une population cible</a:t>
            </a:r>
            <a:endParaRPr b="1" sz="2400">
              <a:solidFill>
                <a:srgbClr val="FE9301"/>
              </a:solidFill>
            </a:endParaRPr>
          </a:p>
        </p:txBody>
      </p:sp>
      <p:pic>
        <p:nvPicPr>
          <p:cNvPr id="941" name="Google Shape;941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07487" y="7850716"/>
            <a:ext cx="6362700" cy="2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6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52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63"/>
          <p:cNvSpPr txBox="1"/>
          <p:nvPr>
            <p:ph type="title"/>
          </p:nvPr>
        </p:nvSpPr>
        <p:spPr>
          <a:xfrm>
            <a:off x="1143000" y="698500"/>
            <a:ext cx="1071626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71800" lvl="0" marL="2984500" marR="5080" rtl="0" algn="l">
              <a:lnSpc>
                <a:spcPct val="102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distorsions systématiques doivent être évaluées en fonction de la tâche</a:t>
            </a:r>
            <a:endParaRPr/>
          </a:p>
        </p:txBody>
      </p:sp>
      <p:pic>
        <p:nvPicPr>
          <p:cNvPr id="948" name="Google Shape;948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2866" y="3446726"/>
            <a:ext cx="9746785" cy="4295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64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954" name="Google Shape;954;p64"/>
          <p:cNvSpPr txBox="1"/>
          <p:nvPr/>
        </p:nvSpPr>
        <p:spPr>
          <a:xfrm>
            <a:off x="6375400" y="9334500"/>
            <a:ext cx="25146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53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5" name="Google Shape;955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9514" y="2764700"/>
            <a:ext cx="7244736" cy="4074857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64"/>
          <p:cNvSpPr txBox="1"/>
          <p:nvPr/>
        </p:nvSpPr>
        <p:spPr>
          <a:xfrm>
            <a:off x="838200" y="3111500"/>
            <a:ext cx="11422380" cy="5064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population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comportementaux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production de contenu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connection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temporels</a:t>
            </a:r>
            <a:endParaRPr sz="2500">
              <a:solidFill>
                <a:schemeClr val="dk1"/>
              </a:solidFill>
            </a:endParaRPr>
          </a:p>
          <a:p>
            <a:pPr indent="0" lvl="0" marL="54864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br>
              <a:rPr lang="en-US" sz="2500">
                <a:solidFill>
                  <a:schemeClr val="dk1"/>
                </a:solidFill>
              </a:rPr>
            </a:br>
            <a:r>
              <a:rPr b="1" lang="en-US" sz="2500">
                <a:solidFill>
                  <a:srgbClr val="FE9301"/>
                </a:solidFill>
              </a:rPr>
              <a:t>Différences de comportement des utilisateurs entre les plateformes</a:t>
            </a:r>
            <a:endParaRPr b="1" sz="2500">
              <a:solidFill>
                <a:srgbClr val="FE9301"/>
              </a:solidFill>
            </a:endParaRPr>
          </a:p>
          <a:p>
            <a:pPr indent="0" lvl="0" marL="54864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ou contextes, ou à travers </a:t>
            </a:r>
            <a:endParaRPr b="1" sz="2500">
              <a:solidFill>
                <a:srgbClr val="FE9301"/>
              </a:solidFill>
            </a:endParaRPr>
          </a:p>
          <a:p>
            <a:pPr indent="0" lvl="0" marL="54864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utilisateurs représentés dans différents ensembles de données</a:t>
            </a:r>
            <a:endParaRPr b="1" sz="2500">
              <a:solidFill>
                <a:srgbClr val="FE9301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5"/>
          <p:cNvSpPr txBox="1"/>
          <p:nvPr>
            <p:ph type="title"/>
          </p:nvPr>
        </p:nvSpPr>
        <p:spPr>
          <a:xfrm>
            <a:off x="4267200" y="698500"/>
            <a:ext cx="446849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comportementaux</a:t>
            </a:r>
            <a:endParaRPr/>
          </a:p>
        </p:txBody>
      </p:sp>
      <p:pic>
        <p:nvPicPr>
          <p:cNvPr id="962" name="Google Shape;962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452" y="2407303"/>
            <a:ext cx="10662353" cy="6294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/>
          <p:nvPr>
            <p:ph type="title"/>
          </p:nvPr>
        </p:nvSpPr>
        <p:spPr>
          <a:xfrm>
            <a:off x="5549900" y="1003300"/>
            <a:ext cx="190817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Police</a:t>
            </a:r>
            <a:endParaRPr/>
          </a:p>
        </p:txBody>
      </p:sp>
      <p:sp>
        <p:nvSpPr>
          <p:cNvPr id="111" name="Google Shape;111;p12"/>
          <p:cNvSpPr txBox="1"/>
          <p:nvPr/>
        </p:nvSpPr>
        <p:spPr>
          <a:xfrm>
            <a:off x="990600" y="2524125"/>
            <a:ext cx="186690" cy="1492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112" name="Google Shape;112;p12"/>
          <p:cNvSpPr txBox="1"/>
          <p:nvPr/>
        </p:nvSpPr>
        <p:spPr>
          <a:xfrm>
            <a:off x="1435100" y="2616200"/>
            <a:ext cx="63780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outils d'investigation sont des modèles basés sur les sciences des données.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2"/>
          <p:cNvSpPr txBox="1"/>
          <p:nvPr/>
        </p:nvSpPr>
        <p:spPr>
          <a:xfrm>
            <a:off x="1435100" y="3530600"/>
            <a:ext cx="5558790" cy="15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tests situationnels ; expériences naturelles (par exemple, observer d'autres automobilistes dans une zone d'arrêt pour voir si la police arrête plus une population donnée)</a:t>
            </a:r>
            <a:endParaRPr sz="25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Importance des tests d'hypothèses!</a:t>
            </a:r>
            <a:endParaRPr sz="2500">
              <a:solidFill>
                <a:schemeClr val="dk1"/>
              </a:solidFill>
            </a:endParaRPr>
          </a:p>
        </p:txBody>
      </p:sp>
      <p:grpSp>
        <p:nvGrpSpPr>
          <p:cNvPr id="114" name="Google Shape;114;p12"/>
          <p:cNvGrpSpPr/>
          <p:nvPr/>
        </p:nvGrpSpPr>
        <p:grpSpPr>
          <a:xfrm>
            <a:off x="7691196" y="2907719"/>
            <a:ext cx="4253865" cy="5337737"/>
            <a:chOff x="7691196" y="2907719"/>
            <a:chExt cx="4253865" cy="5337737"/>
          </a:xfrm>
        </p:grpSpPr>
        <p:pic>
          <p:nvPicPr>
            <p:cNvPr id="115" name="Google Shape;115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955790" y="3331972"/>
              <a:ext cx="3958445" cy="49134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710966" y="2999283"/>
              <a:ext cx="3475102" cy="11555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2"/>
            <p:cNvSpPr/>
            <p:nvPr/>
          </p:nvSpPr>
          <p:spPr>
            <a:xfrm>
              <a:off x="7691196" y="2907719"/>
              <a:ext cx="4253865" cy="5317490"/>
            </a:xfrm>
            <a:custGeom>
              <a:rect b="b" l="l" r="r" t="t"/>
              <a:pathLst>
                <a:path extrusionOk="0" h="5317490" w="4253865">
                  <a:moveTo>
                    <a:pt x="0" y="607148"/>
                  </a:moveTo>
                  <a:lnTo>
                    <a:pt x="3416416" y="0"/>
                  </a:lnTo>
                  <a:lnTo>
                    <a:pt x="4253466" y="4710066"/>
                  </a:lnTo>
                  <a:lnTo>
                    <a:pt x="837049" y="5317215"/>
                  </a:lnTo>
                  <a:lnTo>
                    <a:pt x="0" y="607148"/>
                  </a:lnTo>
                </a:path>
              </a:pathLst>
            </a:custGeom>
            <a:noFill/>
            <a:ln cap="flat" cmpd="sng" w="126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12"/>
          <p:cNvSpPr txBox="1"/>
          <p:nvPr/>
        </p:nvSpPr>
        <p:spPr>
          <a:xfrm>
            <a:off x="431800" y="8623300"/>
            <a:ext cx="11844020" cy="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A. Romei et S. Ruggieri (2014). Une enquête multidisciplinaire sur l'analyse des discriminations. La revue d'ingénierie des connaissances 29, pp 582-638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66"/>
          <p:cNvGrpSpPr/>
          <p:nvPr/>
        </p:nvGrpSpPr>
        <p:grpSpPr>
          <a:xfrm>
            <a:off x="1493993" y="2948571"/>
            <a:ext cx="10967246" cy="5735393"/>
            <a:chOff x="1493993" y="2948571"/>
            <a:chExt cx="10967246" cy="5735393"/>
          </a:xfrm>
        </p:grpSpPr>
        <p:pic>
          <p:nvPicPr>
            <p:cNvPr id="968" name="Google Shape;968;p6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93993" y="2948571"/>
              <a:ext cx="10298890" cy="57353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9" name="Google Shape;969;p66"/>
            <p:cNvSpPr/>
            <p:nvPr/>
          </p:nvSpPr>
          <p:spPr>
            <a:xfrm>
              <a:off x="11410949" y="7531099"/>
              <a:ext cx="1050290" cy="969010"/>
            </a:xfrm>
            <a:custGeom>
              <a:rect b="b" l="l" r="r" t="t"/>
              <a:pathLst>
                <a:path extrusionOk="0" h="969009" w="1050290">
                  <a:moveTo>
                    <a:pt x="0" y="0"/>
                  </a:moveTo>
                  <a:lnTo>
                    <a:pt x="1049982" y="0"/>
                  </a:lnTo>
                  <a:lnTo>
                    <a:pt x="1049982" y="968494"/>
                  </a:lnTo>
                  <a:lnTo>
                    <a:pt x="0" y="968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0" name="Google Shape;970;p66"/>
          <p:cNvSpPr txBox="1"/>
          <p:nvPr>
            <p:ph type="title"/>
          </p:nvPr>
        </p:nvSpPr>
        <p:spPr>
          <a:xfrm>
            <a:off x="4267200" y="698500"/>
            <a:ext cx="56277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comportementaux</a:t>
            </a:r>
            <a:endParaRPr/>
          </a:p>
        </p:txBody>
      </p:sp>
      <p:sp>
        <p:nvSpPr>
          <p:cNvPr id="971" name="Google Shape;971;p66"/>
          <p:cNvSpPr txBox="1"/>
          <p:nvPr/>
        </p:nvSpPr>
        <p:spPr>
          <a:xfrm>
            <a:off x="1503525" y="3019900"/>
            <a:ext cx="74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2" name="Google Shape;972;p66"/>
          <p:cNvSpPr txBox="1"/>
          <p:nvPr/>
        </p:nvSpPr>
        <p:spPr>
          <a:xfrm>
            <a:off x="1529225" y="2968475"/>
            <a:ext cx="4716300" cy="233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latin typeface="Calibri"/>
                <a:ea typeface="Calibri"/>
                <a:cs typeface="Calibri"/>
                <a:sym typeface="Calibri"/>
              </a:rPr>
              <a:t>Des biais comportementaux peuvent apparaître dans les jeux de données </a:t>
            </a:r>
            <a:endParaRPr sz="3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3" name="Google Shape;973;p66"/>
          <p:cNvSpPr txBox="1"/>
          <p:nvPr/>
        </p:nvSpPr>
        <p:spPr>
          <a:xfrm>
            <a:off x="6314825" y="2435975"/>
            <a:ext cx="6015900" cy="133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Le taux d'acceptation d'une 'pull request' est plus bas pour les </a:t>
            </a: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femmes lorsque le genre est </a:t>
            </a: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révélé</a:t>
            </a:r>
            <a:endParaRPr b="1"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67"/>
          <p:cNvSpPr txBox="1"/>
          <p:nvPr>
            <p:ph type="title"/>
          </p:nvPr>
        </p:nvSpPr>
        <p:spPr>
          <a:xfrm>
            <a:off x="4267200" y="698500"/>
            <a:ext cx="539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comportementaux</a:t>
            </a:r>
            <a:endParaRPr/>
          </a:p>
        </p:txBody>
      </p:sp>
      <p:grpSp>
        <p:nvGrpSpPr>
          <p:cNvPr id="979" name="Google Shape;979;p67"/>
          <p:cNvGrpSpPr/>
          <p:nvPr/>
        </p:nvGrpSpPr>
        <p:grpSpPr>
          <a:xfrm>
            <a:off x="2940050" y="4292600"/>
            <a:ext cx="5795580" cy="4592885"/>
            <a:chOff x="2940050" y="4292600"/>
            <a:chExt cx="5795580" cy="4592885"/>
          </a:xfrm>
        </p:grpSpPr>
        <p:pic>
          <p:nvPicPr>
            <p:cNvPr id="980" name="Google Shape;980;p6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477830" y="4351585"/>
              <a:ext cx="5257800" cy="4533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1" name="Google Shape;981;p67"/>
            <p:cNvSpPr/>
            <p:nvPr/>
          </p:nvSpPr>
          <p:spPr>
            <a:xfrm>
              <a:off x="2940050" y="4292600"/>
              <a:ext cx="3285490" cy="488950"/>
            </a:xfrm>
            <a:custGeom>
              <a:rect b="b" l="l" r="r" t="t"/>
              <a:pathLst>
                <a:path extrusionOk="0" h="488950" w="3285490">
                  <a:moveTo>
                    <a:pt x="0" y="488950"/>
                  </a:moveTo>
                  <a:lnTo>
                    <a:pt x="3284984" y="488950"/>
                  </a:lnTo>
                  <a:lnTo>
                    <a:pt x="3284984" y="0"/>
                  </a:lnTo>
                  <a:lnTo>
                    <a:pt x="0" y="0"/>
                  </a:lnTo>
                  <a:lnTo>
                    <a:pt x="0" y="4889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2" name="Google Shape;982;p67"/>
          <p:cNvSpPr txBox="1"/>
          <p:nvPr/>
        </p:nvSpPr>
        <p:spPr>
          <a:xfrm>
            <a:off x="952500" y="2133600"/>
            <a:ext cx="11099800" cy="2159000"/>
          </a:xfrm>
          <a:prstGeom prst="rect">
            <a:avLst/>
          </a:prstGeom>
          <a:solidFill>
            <a:srgbClr val="EE220C"/>
          </a:solidFill>
          <a:ln>
            <a:noFill/>
          </a:ln>
        </p:spPr>
        <p:txBody>
          <a:bodyPr anchorCtr="0" anchor="t" bIns="0" lIns="0" spcFirstLastPara="1" rIns="0" wrap="square" tIns="1900">
            <a:noAutofit/>
          </a:bodyPr>
          <a:lstStyle/>
          <a:p>
            <a:pPr indent="-2273300" lvl="0" marL="3149600" marR="860425" rtl="0" algn="l">
              <a:lnSpc>
                <a:spcPct val="10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73300" lvl="0" marL="3149600" marR="860425" rtl="0" algn="l">
              <a:lnSpc>
                <a:spcPct val="10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préjugés sociétaux intégrés dans le comportement peuvent être amplifiés par des algorithmes</a:t>
            </a:r>
            <a:endParaRPr sz="35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Google Shape;987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5004" y="2819877"/>
            <a:ext cx="10010482" cy="5722264"/>
          </a:xfrm>
          <a:prstGeom prst="rect">
            <a:avLst/>
          </a:prstGeom>
          <a:noFill/>
          <a:ln>
            <a:noFill/>
          </a:ln>
        </p:spPr>
      </p:pic>
      <p:sp>
        <p:nvSpPr>
          <p:cNvPr id="988" name="Google Shape;988;p68"/>
          <p:cNvSpPr txBox="1"/>
          <p:nvPr>
            <p:ph type="title"/>
          </p:nvPr>
        </p:nvSpPr>
        <p:spPr>
          <a:xfrm>
            <a:off x="4267200" y="698500"/>
            <a:ext cx="65787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comportementaux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69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994" name="Google Shape;994;p69"/>
          <p:cNvSpPr txBox="1"/>
          <p:nvPr/>
        </p:nvSpPr>
        <p:spPr>
          <a:xfrm>
            <a:off x="6375400" y="9334500"/>
            <a:ext cx="25146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58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5" name="Google Shape;995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3658" y="2781250"/>
            <a:ext cx="4284475" cy="4050030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69"/>
          <p:cNvSpPr txBox="1"/>
          <p:nvPr/>
        </p:nvSpPr>
        <p:spPr>
          <a:xfrm>
            <a:off x="990600" y="3009900"/>
            <a:ext cx="11121390" cy="5331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population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comportementaux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production de contenu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connection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temporels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FE9301"/>
              </a:solidFill>
            </a:endParaRPr>
          </a:p>
          <a:p>
            <a:pPr indent="0" lvl="0" marL="59436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Différences lexicales, syntaxiques, sémantiques et structurelles</a:t>
            </a:r>
            <a:endParaRPr b="1" sz="2500">
              <a:solidFill>
                <a:srgbClr val="FE9301"/>
              </a:solidFill>
            </a:endParaRPr>
          </a:p>
          <a:p>
            <a:pPr indent="0" lvl="0" marL="59436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dans le contenus générés par les utilisateurs</a:t>
            </a:r>
            <a:endParaRPr b="1" sz="2500">
              <a:solidFill>
                <a:srgbClr val="FE9301"/>
              </a:solidFill>
            </a:endParaRPr>
          </a:p>
        </p:txBody>
      </p:sp>
      <p:sp>
        <p:nvSpPr>
          <p:cNvPr id="997" name="Google Shape;997;p69"/>
          <p:cNvSpPr txBox="1"/>
          <p:nvPr/>
        </p:nvSpPr>
        <p:spPr>
          <a:xfrm>
            <a:off x="6849375" y="2685775"/>
            <a:ext cx="4664700" cy="147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Le langage utilisé varie en fonction des pays et des populations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70"/>
          <p:cNvSpPr txBox="1"/>
          <p:nvPr>
            <p:ph type="ctrTitle"/>
          </p:nvPr>
        </p:nvSpPr>
        <p:spPr>
          <a:xfrm>
            <a:off x="3371226" y="698500"/>
            <a:ext cx="71019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9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de production de contenu</a:t>
            </a:r>
            <a:endParaRPr/>
          </a:p>
        </p:txBody>
      </p:sp>
      <p:sp>
        <p:nvSpPr>
          <p:cNvPr id="1003" name="Google Shape;1003;p70"/>
          <p:cNvSpPr txBox="1"/>
          <p:nvPr/>
        </p:nvSpPr>
        <p:spPr>
          <a:xfrm>
            <a:off x="1270000" y="4902200"/>
            <a:ext cx="344741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EE220C"/>
                </a:solidFill>
              </a:rPr>
              <a:t>Qu'en est-il de facebook ?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4" name="Google Shape;1004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9079" y="2584094"/>
            <a:ext cx="5351816" cy="613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71"/>
          <p:cNvSpPr txBox="1"/>
          <p:nvPr>
            <p:ph type="title"/>
          </p:nvPr>
        </p:nvSpPr>
        <p:spPr>
          <a:xfrm>
            <a:off x="2298700" y="1003300"/>
            <a:ext cx="841057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de contenu lié aux problèmes normatifs</a:t>
            </a:r>
            <a:endParaRPr/>
          </a:p>
        </p:txBody>
      </p:sp>
      <p:pic>
        <p:nvPicPr>
          <p:cNvPr id="1010" name="Google Shape;1010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8694" y="3266133"/>
            <a:ext cx="10509707" cy="4694335"/>
          </a:xfrm>
          <a:prstGeom prst="rect">
            <a:avLst/>
          </a:prstGeom>
          <a:noFill/>
          <a:ln>
            <a:noFill/>
          </a:ln>
        </p:spPr>
      </p:pic>
      <p:sp>
        <p:nvSpPr>
          <p:cNvPr id="1011" name="Google Shape;1011;p71"/>
          <p:cNvSpPr txBox="1"/>
          <p:nvPr/>
        </p:nvSpPr>
        <p:spPr>
          <a:xfrm>
            <a:off x="1408700" y="2630750"/>
            <a:ext cx="10401000" cy="152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B51600"/>
                </a:solidFill>
                <a:latin typeface="Calibri"/>
                <a:ea typeface="Calibri"/>
                <a:cs typeface="Calibri"/>
                <a:sym typeface="Calibri"/>
              </a:rPr>
              <a:t>Les règles de la communauté et les biais sociaux influencent le comportement observé.</a:t>
            </a:r>
            <a:r>
              <a:rPr lang="en-US" sz="2900">
                <a:solidFill>
                  <a:srgbClr val="B51600"/>
                </a:solidFill>
                <a:latin typeface="Calibri"/>
                <a:ea typeface="Calibri"/>
                <a:cs typeface="Calibri"/>
                <a:sym typeface="Calibri"/>
              </a:rPr>
              <a:t> Ils varient selon le contexte et les communautés</a:t>
            </a:r>
            <a:endParaRPr sz="2900">
              <a:solidFill>
                <a:srgbClr val="B51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72"/>
          <p:cNvSpPr txBox="1"/>
          <p:nvPr>
            <p:ph type="title"/>
          </p:nvPr>
        </p:nvSpPr>
        <p:spPr>
          <a:xfrm>
            <a:off x="2400300" y="1003300"/>
            <a:ext cx="821309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de contenu et problèmes de confidentialité</a:t>
            </a:r>
            <a:endParaRPr/>
          </a:p>
        </p:txBody>
      </p:sp>
      <p:pic>
        <p:nvPicPr>
          <p:cNvPr id="1017" name="Google Shape;1017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8035" y="3217407"/>
            <a:ext cx="8994885" cy="4730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72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1925" y="3034450"/>
            <a:ext cx="7816249" cy="54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72"/>
          <p:cNvSpPr txBox="1"/>
          <p:nvPr/>
        </p:nvSpPr>
        <p:spPr>
          <a:xfrm>
            <a:off x="939225" y="3150050"/>
            <a:ext cx="3193500" cy="295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Les problèmes de </a:t>
            </a: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confidentialité et de sécurité</a:t>
            </a: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 affectent les </a:t>
            </a: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comportements et donc les</a:t>
            </a:r>
            <a:r>
              <a:rPr b="1" lang="en-US" sz="3000">
                <a:solidFill>
                  <a:srgbClr val="EE220C"/>
                </a:solidFill>
                <a:latin typeface="Calibri"/>
                <a:ea typeface="Calibri"/>
                <a:cs typeface="Calibri"/>
                <a:sym typeface="Calibri"/>
              </a:rPr>
              <a:t> données.</a:t>
            </a:r>
            <a:r>
              <a:rPr b="1" lang="en-US" sz="3000">
                <a:solidFill>
                  <a:srgbClr val="EE220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3000">
              <a:solidFill>
                <a:srgbClr val="EE22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73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1025" name="Google Shape;1025;p73"/>
          <p:cNvSpPr txBox="1"/>
          <p:nvPr/>
        </p:nvSpPr>
        <p:spPr>
          <a:xfrm>
            <a:off x="863600" y="3175000"/>
            <a:ext cx="11143615" cy="520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population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comportementaux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production de contenu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b="1" lang="en-US" sz="2500">
                <a:solidFill>
                  <a:schemeClr val="dk1"/>
                </a:solidFill>
              </a:rPr>
              <a:t>Biais de connection</a:t>
            </a:r>
            <a:endParaRPr b="1"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2500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temporels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54864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FE9301"/>
              </a:solidFill>
            </a:endParaRPr>
          </a:p>
          <a:p>
            <a:pPr indent="457200" lvl="0" marL="45720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Différences dans les attributs des réseaux obtenus auprès de l'utilisateur</a:t>
            </a:r>
            <a:endParaRPr b="1" sz="2500">
              <a:solidFill>
                <a:srgbClr val="FE9301"/>
              </a:solidFill>
            </a:endParaRPr>
          </a:p>
          <a:p>
            <a:pPr indent="457200" lvl="0" marL="457200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E9301"/>
                </a:solidFill>
              </a:rPr>
              <a:t>connexions, interactions ou activités</a:t>
            </a:r>
            <a:endParaRPr b="1" sz="2500">
              <a:solidFill>
                <a:srgbClr val="FE9301"/>
              </a:solidFill>
            </a:endParaRPr>
          </a:p>
        </p:txBody>
      </p:sp>
      <p:grpSp>
        <p:nvGrpSpPr>
          <p:cNvPr id="1026" name="Google Shape;1026;p73"/>
          <p:cNvGrpSpPr/>
          <p:nvPr/>
        </p:nvGrpSpPr>
        <p:grpSpPr>
          <a:xfrm>
            <a:off x="6606885" y="2579084"/>
            <a:ext cx="5407315" cy="4631272"/>
            <a:chOff x="6606885" y="2579084"/>
            <a:chExt cx="5407315" cy="4631272"/>
          </a:xfrm>
        </p:grpSpPr>
        <p:pic>
          <p:nvPicPr>
            <p:cNvPr id="1027" name="Google Shape;1027;p7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06885" y="2579084"/>
              <a:ext cx="4915479" cy="46312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8" name="Google Shape;1028;p73"/>
            <p:cNvSpPr/>
            <p:nvPr/>
          </p:nvSpPr>
          <p:spPr>
            <a:xfrm>
              <a:off x="10744200" y="5099050"/>
              <a:ext cx="1270000" cy="1270000"/>
            </a:xfrm>
            <a:custGeom>
              <a:rect b="b" l="l" r="r" t="t"/>
              <a:pathLst>
                <a:path extrusionOk="0" h="1270000" w="1270000">
                  <a:moveTo>
                    <a:pt x="0" y="0"/>
                  </a:moveTo>
                  <a:lnTo>
                    <a:pt x="1270000" y="0"/>
                  </a:lnTo>
                  <a:lnTo>
                    <a:pt x="1270000" y="1270000"/>
                  </a:lnTo>
                  <a:lnTo>
                    <a:pt x="0" y="127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9" name="Google Shape;1029;p7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63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/>
          <p:nvPr>
            <p:ph type="title"/>
          </p:nvPr>
        </p:nvSpPr>
        <p:spPr>
          <a:xfrm>
            <a:off x="2540000" y="1003300"/>
            <a:ext cx="793115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D'où vient le biais de données ?</a:t>
            </a:r>
            <a:endParaRPr/>
          </a:p>
        </p:txBody>
      </p:sp>
      <p:sp>
        <p:nvSpPr>
          <p:cNvPr id="1035" name="Google Shape;1035;p74"/>
          <p:cNvSpPr txBox="1"/>
          <p:nvPr/>
        </p:nvSpPr>
        <p:spPr>
          <a:xfrm>
            <a:off x="762000" y="3454400"/>
            <a:ext cx="4284980" cy="40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population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comportementaux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production de contenu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de liaison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-495300" lvl="0" marL="50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chemeClr val="dk1"/>
                </a:solidFill>
              </a:rPr>
              <a:t>Biais temporels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036" name="Google Shape;103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0897" y="3396202"/>
            <a:ext cx="7360789" cy="3713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74"/>
          <p:cNvSpPr txBox="1"/>
          <p:nvPr/>
        </p:nvSpPr>
        <p:spPr>
          <a:xfrm>
            <a:off x="7124700" y="7378700"/>
            <a:ext cx="4450080" cy="759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774700" lvl="0" marL="7874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Différences dans les populations et les comportements au fil du temps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7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64</a:t>
            </a:r>
            <a:endParaRPr/>
          </a:p>
        </p:txBody>
      </p:sp>
      <p:sp>
        <p:nvSpPr>
          <p:cNvPr id="1039" name="Google Shape;1039;p74"/>
          <p:cNvSpPr txBox="1"/>
          <p:nvPr/>
        </p:nvSpPr>
        <p:spPr>
          <a:xfrm>
            <a:off x="8857700" y="3710100"/>
            <a:ext cx="3395700" cy="172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Introduire de nouvelles </a:t>
            </a: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fonctionnalités impacte l'utilisation de la plateforme </a:t>
            </a: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0" name="Google Shape;1040;p74"/>
          <p:cNvSpPr txBox="1"/>
          <p:nvPr/>
        </p:nvSpPr>
        <p:spPr>
          <a:xfrm>
            <a:off x="5542150" y="3179575"/>
            <a:ext cx="51219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Par exemple: 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5"/>
          <p:cNvSpPr txBox="1"/>
          <p:nvPr>
            <p:ph type="title"/>
          </p:nvPr>
        </p:nvSpPr>
        <p:spPr>
          <a:xfrm>
            <a:off x="4572000" y="1003300"/>
            <a:ext cx="3856354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Biais temporels</a:t>
            </a:r>
            <a:endParaRPr/>
          </a:p>
        </p:txBody>
      </p:sp>
      <p:pic>
        <p:nvPicPr>
          <p:cNvPr id="1046" name="Google Shape;1046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439" y="2977725"/>
            <a:ext cx="11273564" cy="5116573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75"/>
          <p:cNvSpPr txBox="1"/>
          <p:nvPr/>
        </p:nvSpPr>
        <p:spPr>
          <a:xfrm>
            <a:off x="1098175" y="2848200"/>
            <a:ext cx="5129700" cy="221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Calibri"/>
                <a:ea typeface="Calibri"/>
                <a:cs typeface="Calibri"/>
                <a:sym typeface="Calibri"/>
              </a:rPr>
              <a:t>Différent groupes peuvent avoir une croissance différente au sein d'une plateforme</a:t>
            </a:r>
            <a:endParaRPr sz="3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>
            <p:ph type="title"/>
          </p:nvPr>
        </p:nvSpPr>
        <p:spPr>
          <a:xfrm>
            <a:off x="5397500" y="1003300"/>
            <a:ext cx="219964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COMPAS</a:t>
            </a:r>
            <a:endParaRPr/>
          </a:p>
        </p:txBody>
      </p:sp>
      <p:sp>
        <p:nvSpPr>
          <p:cNvPr id="124" name="Google Shape;124;p13"/>
          <p:cNvSpPr txBox="1"/>
          <p:nvPr/>
        </p:nvSpPr>
        <p:spPr>
          <a:xfrm>
            <a:off x="990600" y="25241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3"/>
          <p:cNvSpPr txBox="1"/>
          <p:nvPr/>
        </p:nvSpPr>
        <p:spPr>
          <a:xfrm>
            <a:off x="1435100" y="2616200"/>
            <a:ext cx="9251950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 logiciel utilisé aux États-Unis pour prédire les futurs criminels est biaisé contre la population afro-américaine.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3"/>
          <p:cNvSpPr txBox="1"/>
          <p:nvPr/>
        </p:nvSpPr>
        <p:spPr>
          <a:xfrm>
            <a:off x="990600" y="38195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" name="Google Shape;127;p13"/>
          <p:cNvGrpSpPr/>
          <p:nvPr/>
        </p:nvGrpSpPr>
        <p:grpSpPr>
          <a:xfrm>
            <a:off x="6664809" y="3787122"/>
            <a:ext cx="5337579" cy="4803299"/>
            <a:chOff x="6664809" y="3787122"/>
            <a:chExt cx="5337579" cy="4803299"/>
          </a:xfrm>
        </p:grpSpPr>
        <p:pic>
          <p:nvPicPr>
            <p:cNvPr id="128" name="Google Shape;128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68412" y="3787122"/>
              <a:ext cx="5133856" cy="41159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13"/>
            <p:cNvSpPr/>
            <p:nvPr/>
          </p:nvSpPr>
          <p:spPr>
            <a:xfrm>
              <a:off x="6868413" y="3787122"/>
              <a:ext cx="5133975" cy="4116070"/>
            </a:xfrm>
            <a:custGeom>
              <a:rect b="b" l="l" r="r" t="t"/>
              <a:pathLst>
                <a:path extrusionOk="0" h="4116070" w="5133975">
                  <a:moveTo>
                    <a:pt x="835535" y="0"/>
                  </a:moveTo>
                  <a:lnTo>
                    <a:pt x="5133855" y="1255586"/>
                  </a:lnTo>
                  <a:lnTo>
                    <a:pt x="4298319" y="4115922"/>
                  </a:lnTo>
                  <a:lnTo>
                    <a:pt x="0" y="2860336"/>
                  </a:lnTo>
                  <a:lnTo>
                    <a:pt x="835535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64809" y="6119002"/>
              <a:ext cx="4659273" cy="24708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Google Shape;131;p13"/>
            <p:cNvSpPr/>
            <p:nvPr/>
          </p:nvSpPr>
          <p:spPr>
            <a:xfrm>
              <a:off x="6664809" y="6119001"/>
              <a:ext cx="4659630" cy="2471420"/>
            </a:xfrm>
            <a:custGeom>
              <a:rect b="b" l="l" r="r" t="t"/>
              <a:pathLst>
                <a:path extrusionOk="0" h="2471420" w="4659630">
                  <a:moveTo>
                    <a:pt x="354433" y="0"/>
                  </a:moveTo>
                  <a:lnTo>
                    <a:pt x="4659273" y="1257491"/>
                  </a:lnTo>
                  <a:lnTo>
                    <a:pt x="4304840" y="2470842"/>
                  </a:lnTo>
                  <a:lnTo>
                    <a:pt x="0" y="1213351"/>
                  </a:lnTo>
                  <a:lnTo>
                    <a:pt x="354433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13"/>
          <p:cNvSpPr txBox="1"/>
          <p:nvPr/>
        </p:nvSpPr>
        <p:spPr>
          <a:xfrm>
            <a:off x="1079500" y="8597900"/>
            <a:ext cx="547179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rgbClr val="0000E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https://www.propublica.org/article/machine-bias-risk-assessments-in-criminal-sentencing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3" name="Google Shape;13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9643" y="3876774"/>
            <a:ext cx="4978400" cy="42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76"/>
          <p:cNvSpPr txBox="1"/>
          <p:nvPr>
            <p:ph type="title"/>
          </p:nvPr>
        </p:nvSpPr>
        <p:spPr>
          <a:xfrm>
            <a:off x="3429000" y="1003300"/>
            <a:ext cx="615251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Nettoyage ou réparation de données</a:t>
            </a:r>
            <a:endParaRPr/>
          </a:p>
        </p:txBody>
      </p:sp>
      <p:pic>
        <p:nvPicPr>
          <p:cNvPr id="1053" name="Google Shape;1053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65012" y="3661059"/>
            <a:ext cx="7958399" cy="4355517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76"/>
          <p:cNvSpPr txBox="1"/>
          <p:nvPr/>
        </p:nvSpPr>
        <p:spPr>
          <a:xfrm>
            <a:off x="3632200" y="8356600"/>
            <a:ext cx="55499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30C"/>
                </a:solidFill>
              </a:rPr>
              <a:t>La réparation des données n'est pas la solution finale !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76"/>
          <p:cNvSpPr/>
          <p:nvPr/>
        </p:nvSpPr>
        <p:spPr>
          <a:xfrm>
            <a:off x="4954435" y="689520"/>
            <a:ext cx="1661160" cy="1288415"/>
          </a:xfrm>
          <a:custGeom>
            <a:rect b="b" l="l" r="r" t="t"/>
            <a:pathLst>
              <a:path extrusionOk="0" h="1288414" w="1661159">
                <a:moveTo>
                  <a:pt x="1660817" y="1178077"/>
                </a:moveTo>
                <a:lnTo>
                  <a:pt x="850379" y="641985"/>
                </a:lnTo>
                <a:lnTo>
                  <a:pt x="1474393" y="17970"/>
                </a:lnTo>
                <a:lnTo>
                  <a:pt x="1456423" y="0"/>
                </a:lnTo>
                <a:lnTo>
                  <a:pt x="828751" y="627672"/>
                </a:lnTo>
                <a:lnTo>
                  <a:pt x="14008" y="88709"/>
                </a:lnTo>
                <a:lnTo>
                  <a:pt x="0" y="109893"/>
                </a:lnTo>
                <a:lnTo>
                  <a:pt x="810425" y="645998"/>
                </a:lnTo>
                <a:lnTo>
                  <a:pt x="186423" y="1270000"/>
                </a:lnTo>
                <a:lnTo>
                  <a:pt x="204393" y="1287970"/>
                </a:lnTo>
                <a:lnTo>
                  <a:pt x="832053" y="660311"/>
                </a:lnTo>
                <a:lnTo>
                  <a:pt x="1646809" y="1199261"/>
                </a:lnTo>
                <a:lnTo>
                  <a:pt x="1660817" y="1178077"/>
                </a:lnTo>
                <a:close/>
              </a:path>
            </a:pathLst>
          </a:custGeom>
          <a:solidFill>
            <a:srgbClr val="EE22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76"/>
          <p:cNvSpPr txBox="1"/>
          <p:nvPr/>
        </p:nvSpPr>
        <p:spPr>
          <a:xfrm>
            <a:off x="2755900" y="2578100"/>
            <a:ext cx="749744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30C"/>
                </a:solidFill>
              </a:rPr>
              <a:t>Éliminer les biais des données est une tâche très difficile.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7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66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77"/>
          <p:cNvSpPr txBox="1"/>
          <p:nvPr>
            <p:ph type="title"/>
          </p:nvPr>
        </p:nvSpPr>
        <p:spPr>
          <a:xfrm>
            <a:off x="2755900" y="1003300"/>
            <a:ext cx="749808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Quelques techniques de réparation de données</a:t>
            </a:r>
            <a:endParaRPr/>
          </a:p>
        </p:txBody>
      </p:sp>
      <p:sp>
        <p:nvSpPr>
          <p:cNvPr id="1063" name="Google Shape;1063;p77"/>
          <p:cNvSpPr txBox="1"/>
          <p:nvPr/>
        </p:nvSpPr>
        <p:spPr>
          <a:xfrm>
            <a:off x="1257300" y="3032125"/>
            <a:ext cx="186690" cy="3321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•</a:t>
            </a:r>
            <a:endParaRPr b="1" sz="3600">
              <a:solidFill>
                <a:schemeClr val="dk1"/>
              </a:solidFill>
            </a:endParaRPr>
          </a:p>
        </p:txBody>
      </p:sp>
      <p:sp>
        <p:nvSpPr>
          <p:cNvPr id="1064" name="Google Shape;1064;p77"/>
          <p:cNvSpPr txBox="1"/>
          <p:nvPr/>
        </p:nvSpPr>
        <p:spPr>
          <a:xfrm>
            <a:off x="1701800" y="3124200"/>
            <a:ext cx="167703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Traitement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77"/>
          <p:cNvSpPr txBox="1"/>
          <p:nvPr/>
        </p:nvSpPr>
        <p:spPr>
          <a:xfrm>
            <a:off x="1701800" y="4038600"/>
            <a:ext cx="29367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Repondération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77"/>
          <p:cNvSpPr txBox="1"/>
          <p:nvPr/>
        </p:nvSpPr>
        <p:spPr>
          <a:xfrm>
            <a:off x="1701800" y="4953000"/>
            <a:ext cx="26766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Échantillonnage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77"/>
          <p:cNvSpPr txBox="1"/>
          <p:nvPr/>
        </p:nvSpPr>
        <p:spPr>
          <a:xfrm>
            <a:off x="1701800" y="5867400"/>
            <a:ext cx="43116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….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8" name="Google Shape;1068;p77"/>
          <p:cNvGrpSpPr/>
          <p:nvPr/>
        </p:nvGrpSpPr>
        <p:grpSpPr>
          <a:xfrm>
            <a:off x="6508750" y="3867150"/>
            <a:ext cx="4490085" cy="3605529"/>
            <a:chOff x="6508750" y="3867150"/>
            <a:chExt cx="4490085" cy="3605529"/>
          </a:xfrm>
        </p:grpSpPr>
        <p:sp>
          <p:nvSpPr>
            <p:cNvPr id="1069" name="Google Shape;1069;p77"/>
            <p:cNvSpPr/>
            <p:nvPr/>
          </p:nvSpPr>
          <p:spPr>
            <a:xfrm>
              <a:off x="6515100" y="3873499"/>
              <a:ext cx="4477385" cy="3592829"/>
            </a:xfrm>
            <a:custGeom>
              <a:rect b="b" l="l" r="r" t="t"/>
              <a:pathLst>
                <a:path extrusionOk="0" h="3592829" w="4477384">
                  <a:moveTo>
                    <a:pt x="4476877" y="0"/>
                  </a:moveTo>
                  <a:lnTo>
                    <a:pt x="3357651" y="0"/>
                  </a:lnTo>
                  <a:lnTo>
                    <a:pt x="2238438" y="0"/>
                  </a:lnTo>
                  <a:lnTo>
                    <a:pt x="1119212" y="0"/>
                  </a:lnTo>
                  <a:lnTo>
                    <a:pt x="0" y="0"/>
                  </a:lnTo>
                  <a:lnTo>
                    <a:pt x="0" y="449097"/>
                  </a:lnTo>
                  <a:lnTo>
                    <a:pt x="0" y="3592766"/>
                  </a:lnTo>
                  <a:lnTo>
                    <a:pt x="1119212" y="3592766"/>
                  </a:lnTo>
                  <a:lnTo>
                    <a:pt x="2238438" y="3592766"/>
                  </a:lnTo>
                  <a:lnTo>
                    <a:pt x="3357651" y="3592766"/>
                  </a:lnTo>
                  <a:lnTo>
                    <a:pt x="4476877" y="3592766"/>
                  </a:lnTo>
                  <a:lnTo>
                    <a:pt x="4476877" y="3143669"/>
                  </a:lnTo>
                  <a:lnTo>
                    <a:pt x="4476877" y="449097"/>
                  </a:lnTo>
                  <a:lnTo>
                    <a:pt x="4476877" y="0"/>
                  </a:lnTo>
                  <a:close/>
                </a:path>
              </a:pathLst>
            </a:custGeom>
            <a:solidFill>
              <a:srgbClr val="FAF7E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77"/>
            <p:cNvSpPr/>
            <p:nvPr/>
          </p:nvSpPr>
          <p:spPr>
            <a:xfrm>
              <a:off x="7634320" y="3867150"/>
              <a:ext cx="0" cy="3605529"/>
            </a:xfrm>
            <a:custGeom>
              <a:rect b="b" l="l" r="r" t="t"/>
              <a:pathLst>
                <a:path extrusionOk="0" h="3605529" w="120000">
                  <a:moveTo>
                    <a:pt x="0" y="0"/>
                  </a:moveTo>
                  <a:lnTo>
                    <a:pt x="0" y="3605463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77"/>
            <p:cNvSpPr/>
            <p:nvPr/>
          </p:nvSpPr>
          <p:spPr>
            <a:xfrm>
              <a:off x="8753539" y="3867150"/>
              <a:ext cx="0" cy="3605529"/>
            </a:xfrm>
            <a:custGeom>
              <a:rect b="b" l="l" r="r" t="t"/>
              <a:pathLst>
                <a:path extrusionOk="0" h="3605529" w="120000">
                  <a:moveTo>
                    <a:pt x="0" y="0"/>
                  </a:moveTo>
                  <a:lnTo>
                    <a:pt x="0" y="3605463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77"/>
            <p:cNvSpPr/>
            <p:nvPr/>
          </p:nvSpPr>
          <p:spPr>
            <a:xfrm>
              <a:off x="9872760" y="3867150"/>
              <a:ext cx="0" cy="3605529"/>
            </a:xfrm>
            <a:custGeom>
              <a:rect b="b" l="l" r="r" t="t"/>
              <a:pathLst>
                <a:path extrusionOk="0" h="3605529" w="120000">
                  <a:moveTo>
                    <a:pt x="0" y="0"/>
                  </a:moveTo>
                  <a:lnTo>
                    <a:pt x="0" y="3605463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77"/>
            <p:cNvSpPr/>
            <p:nvPr/>
          </p:nvSpPr>
          <p:spPr>
            <a:xfrm>
              <a:off x="6508750" y="4322595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77"/>
            <p:cNvSpPr/>
            <p:nvPr/>
          </p:nvSpPr>
          <p:spPr>
            <a:xfrm>
              <a:off x="6508750" y="4771690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77"/>
            <p:cNvSpPr/>
            <p:nvPr/>
          </p:nvSpPr>
          <p:spPr>
            <a:xfrm>
              <a:off x="6508750" y="5220785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77"/>
            <p:cNvSpPr/>
            <p:nvPr/>
          </p:nvSpPr>
          <p:spPr>
            <a:xfrm>
              <a:off x="6508750" y="5669882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77"/>
            <p:cNvSpPr/>
            <p:nvPr/>
          </p:nvSpPr>
          <p:spPr>
            <a:xfrm>
              <a:off x="6508750" y="6118976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77"/>
            <p:cNvSpPr/>
            <p:nvPr/>
          </p:nvSpPr>
          <p:spPr>
            <a:xfrm>
              <a:off x="6508750" y="6568072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77"/>
            <p:cNvSpPr/>
            <p:nvPr/>
          </p:nvSpPr>
          <p:spPr>
            <a:xfrm>
              <a:off x="6508750" y="7017167"/>
              <a:ext cx="4490085" cy="0"/>
            </a:xfrm>
            <a:custGeom>
              <a:rect b="b" l="l" r="r" t="t"/>
              <a:pathLst>
                <a:path extrusionOk="0" h="120000" w="4490084">
                  <a:moveTo>
                    <a:pt x="0" y="0"/>
                  </a:moveTo>
                  <a:lnTo>
                    <a:pt x="4489579" y="0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77"/>
            <p:cNvSpPr/>
            <p:nvPr/>
          </p:nvSpPr>
          <p:spPr>
            <a:xfrm>
              <a:off x="6515100" y="3867150"/>
              <a:ext cx="4477385" cy="3605529"/>
            </a:xfrm>
            <a:custGeom>
              <a:rect b="b" l="l" r="r" t="t"/>
              <a:pathLst>
                <a:path extrusionOk="0" h="3605529" w="4477384">
                  <a:moveTo>
                    <a:pt x="0" y="0"/>
                  </a:moveTo>
                  <a:lnTo>
                    <a:pt x="0" y="3605463"/>
                  </a:lnTo>
                </a:path>
                <a:path extrusionOk="0" h="3605529" w="4477384">
                  <a:moveTo>
                    <a:pt x="4476879" y="0"/>
                  </a:moveTo>
                  <a:lnTo>
                    <a:pt x="4476879" y="3605463"/>
                  </a:lnTo>
                </a:path>
              </a:pathLst>
            </a:custGeom>
            <a:noFill/>
            <a:ln cap="flat" cmpd="sng" w="12700">
              <a:solidFill>
                <a:srgbClr val="5D5D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77"/>
            <p:cNvSpPr/>
            <p:nvPr/>
          </p:nvSpPr>
          <p:spPr>
            <a:xfrm>
              <a:off x="6508750" y="3873500"/>
              <a:ext cx="4490085" cy="3592829"/>
            </a:xfrm>
            <a:custGeom>
              <a:rect b="b" l="l" r="r" t="t"/>
              <a:pathLst>
                <a:path extrusionOk="0" h="3592829" w="4490084">
                  <a:moveTo>
                    <a:pt x="0" y="0"/>
                  </a:moveTo>
                  <a:lnTo>
                    <a:pt x="4489579" y="0"/>
                  </a:lnTo>
                </a:path>
                <a:path extrusionOk="0" h="3592829" w="4490084">
                  <a:moveTo>
                    <a:pt x="0" y="3592763"/>
                  </a:moveTo>
                  <a:lnTo>
                    <a:pt x="4489579" y="3592763"/>
                  </a:lnTo>
                </a:path>
              </a:pathLst>
            </a:custGeom>
            <a:noFill/>
            <a:ln cap="flat" cmpd="sng" w="12700">
              <a:solidFill>
                <a:srgbClr val="606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2" name="Google Shape;1082;p77"/>
          <p:cNvSpPr txBox="1"/>
          <p:nvPr/>
        </p:nvSpPr>
        <p:spPr>
          <a:xfrm>
            <a:off x="10274300" y="3848100"/>
            <a:ext cx="208279" cy="734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+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+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083" name="Google Shape;1083;p77"/>
          <p:cNvSpPr txBox="1"/>
          <p:nvPr/>
        </p:nvSpPr>
        <p:spPr>
          <a:xfrm>
            <a:off x="10274300" y="4559300"/>
            <a:ext cx="208279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+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77"/>
          <p:cNvSpPr txBox="1"/>
          <p:nvPr/>
        </p:nvSpPr>
        <p:spPr>
          <a:xfrm>
            <a:off x="10274300" y="5270500"/>
            <a:ext cx="208279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+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77"/>
          <p:cNvSpPr txBox="1"/>
          <p:nvPr/>
        </p:nvSpPr>
        <p:spPr>
          <a:xfrm>
            <a:off x="10287000" y="5702300"/>
            <a:ext cx="18288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+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77"/>
          <p:cNvSpPr txBox="1"/>
          <p:nvPr/>
        </p:nvSpPr>
        <p:spPr>
          <a:xfrm>
            <a:off x="10299700" y="4953000"/>
            <a:ext cx="14986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-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77"/>
          <p:cNvSpPr txBox="1"/>
          <p:nvPr/>
        </p:nvSpPr>
        <p:spPr>
          <a:xfrm>
            <a:off x="10312400" y="6057900"/>
            <a:ext cx="12446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-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77"/>
          <p:cNvSpPr txBox="1"/>
          <p:nvPr/>
        </p:nvSpPr>
        <p:spPr>
          <a:xfrm>
            <a:off x="10299700" y="6337300"/>
            <a:ext cx="14986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-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9" name="Google Shape;1089;p77"/>
          <p:cNvGrpSpPr/>
          <p:nvPr/>
        </p:nvGrpSpPr>
        <p:grpSpPr>
          <a:xfrm>
            <a:off x="6723546" y="3869747"/>
            <a:ext cx="580596" cy="3002821"/>
            <a:chOff x="6723546" y="3869747"/>
            <a:chExt cx="580596" cy="3002821"/>
          </a:xfrm>
        </p:grpSpPr>
        <p:pic>
          <p:nvPicPr>
            <p:cNvPr id="1090" name="Google Shape;1090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23546" y="4927309"/>
              <a:ext cx="373113" cy="3731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1" name="Google Shape;1091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31029" y="4527736"/>
              <a:ext cx="373113" cy="3731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2" name="Google Shape;1092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56399" y="4252281"/>
              <a:ext cx="373113" cy="3731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3" name="Google Shape;1093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31029" y="3869747"/>
              <a:ext cx="373113" cy="3731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4" name="Google Shape;1094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947457" y="5326497"/>
              <a:ext cx="340259" cy="4390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5" name="Google Shape;1095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56399" y="5666106"/>
              <a:ext cx="340260" cy="439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6" name="Google Shape;1096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947457" y="6018080"/>
              <a:ext cx="340259" cy="439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7" name="Google Shape;1097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72826" y="6433472"/>
              <a:ext cx="340260" cy="4390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98" name="Google Shape;1098;p77"/>
          <p:cNvSpPr txBox="1"/>
          <p:nvPr/>
        </p:nvSpPr>
        <p:spPr>
          <a:xfrm>
            <a:off x="9740900" y="3263900"/>
            <a:ext cx="128968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Décision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77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67</a:t>
            </a:r>
            <a:endParaRPr/>
          </a:p>
        </p:txBody>
      </p:sp>
      <p:sp>
        <p:nvSpPr>
          <p:cNvPr id="1100" name="Google Shape;1100;p77"/>
          <p:cNvSpPr txBox="1"/>
          <p:nvPr/>
        </p:nvSpPr>
        <p:spPr>
          <a:xfrm>
            <a:off x="6400800" y="3263900"/>
            <a:ext cx="15495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Genre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" name="Google Shape;1101;p77"/>
          <p:cNvSpPr txBox="1"/>
          <p:nvPr/>
        </p:nvSpPr>
        <p:spPr>
          <a:xfrm>
            <a:off x="7950200" y="3848100"/>
            <a:ext cx="330200" cy="734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102" name="Google Shape;1102;p77"/>
          <p:cNvSpPr txBox="1"/>
          <p:nvPr/>
        </p:nvSpPr>
        <p:spPr>
          <a:xfrm>
            <a:off x="7950200" y="45593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77"/>
          <p:cNvSpPr txBox="1"/>
          <p:nvPr/>
        </p:nvSpPr>
        <p:spPr>
          <a:xfrm>
            <a:off x="7950200" y="49530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77"/>
          <p:cNvSpPr txBox="1"/>
          <p:nvPr/>
        </p:nvSpPr>
        <p:spPr>
          <a:xfrm>
            <a:off x="7950200" y="52959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77"/>
          <p:cNvSpPr txBox="1"/>
          <p:nvPr/>
        </p:nvSpPr>
        <p:spPr>
          <a:xfrm>
            <a:off x="7950200" y="5676900"/>
            <a:ext cx="330200" cy="74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106" name="Google Shape;1106;p77"/>
          <p:cNvSpPr txBox="1"/>
          <p:nvPr/>
        </p:nvSpPr>
        <p:spPr>
          <a:xfrm>
            <a:off x="7950200" y="63373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77"/>
          <p:cNvSpPr txBox="1"/>
          <p:nvPr/>
        </p:nvSpPr>
        <p:spPr>
          <a:xfrm>
            <a:off x="9169400" y="3898900"/>
            <a:ext cx="330200" cy="734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108" name="Google Shape;1108;p77"/>
          <p:cNvSpPr txBox="1"/>
          <p:nvPr/>
        </p:nvSpPr>
        <p:spPr>
          <a:xfrm>
            <a:off x="9169400" y="45974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77"/>
          <p:cNvSpPr txBox="1"/>
          <p:nvPr/>
        </p:nvSpPr>
        <p:spPr>
          <a:xfrm>
            <a:off x="9169400" y="49911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77"/>
          <p:cNvSpPr txBox="1"/>
          <p:nvPr/>
        </p:nvSpPr>
        <p:spPr>
          <a:xfrm>
            <a:off x="9169400" y="53340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Google Shape;1111;p77"/>
          <p:cNvSpPr txBox="1"/>
          <p:nvPr/>
        </p:nvSpPr>
        <p:spPr>
          <a:xfrm>
            <a:off x="9169400" y="5727700"/>
            <a:ext cx="330200" cy="74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1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112" name="Google Shape;1112;p77"/>
          <p:cNvSpPr txBox="1"/>
          <p:nvPr/>
        </p:nvSpPr>
        <p:spPr>
          <a:xfrm>
            <a:off x="9169400" y="6388100"/>
            <a:ext cx="33020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p77"/>
          <p:cNvSpPr txBox="1"/>
          <p:nvPr/>
        </p:nvSpPr>
        <p:spPr>
          <a:xfrm>
            <a:off x="406400" y="8013700"/>
            <a:ext cx="121507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Hajian, Sara, Francesco Bonchi, and Carlos Castillo. "Algorithmic bias: From discrimination discovery to  fairness-aware data mining." </a:t>
            </a:r>
            <a:r>
              <a:rPr i="1" lang="en-US" sz="2000">
                <a:solidFill>
                  <a:srgbClr val="222222"/>
                </a:solidFill>
              </a:rPr>
              <a:t>Proceedings of the 22nd ACM SIGKDD international conference on knowledge  discovery and data mining</a:t>
            </a:r>
            <a:r>
              <a:rPr lang="en-US" sz="2000">
                <a:solidFill>
                  <a:srgbClr val="222222"/>
                </a:solidFill>
              </a:rPr>
              <a:t>. ACM, 2016.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78"/>
          <p:cNvSpPr txBox="1"/>
          <p:nvPr>
            <p:ph type="title"/>
          </p:nvPr>
        </p:nvSpPr>
        <p:spPr>
          <a:xfrm>
            <a:off x="5207000" y="1003300"/>
            <a:ext cx="2928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Traitement (massaging)</a:t>
            </a:r>
            <a:endParaRPr/>
          </a:p>
        </p:txBody>
      </p:sp>
      <p:pic>
        <p:nvPicPr>
          <p:cNvPr id="1119" name="Google Shape;111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7555" y="2434734"/>
            <a:ext cx="7808931" cy="4820240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78"/>
          <p:cNvSpPr txBox="1"/>
          <p:nvPr/>
        </p:nvSpPr>
        <p:spPr>
          <a:xfrm>
            <a:off x="406400" y="8013700"/>
            <a:ext cx="121507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Hajian, Sara, Francesco Bonchi, and Carlos Castillo. "Algorithmic bias: From discrimination discovery to  fairness-aware data mining." </a:t>
            </a:r>
            <a:r>
              <a:rPr i="1" lang="en-US" sz="2000">
                <a:solidFill>
                  <a:srgbClr val="222222"/>
                </a:solidFill>
              </a:rPr>
              <a:t>Proceedings of the 22nd ACM SIGKDD international conference on knowledge  discovery and data mining</a:t>
            </a:r>
            <a:r>
              <a:rPr lang="en-US" sz="2000">
                <a:solidFill>
                  <a:srgbClr val="222222"/>
                </a:solidFill>
              </a:rPr>
              <a:t>. ACM, 2016.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  <p:sp>
        <p:nvSpPr>
          <p:cNvPr id="1121" name="Google Shape;1121;p7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68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9"/>
          <p:cNvSpPr txBox="1"/>
          <p:nvPr>
            <p:ph type="title"/>
          </p:nvPr>
        </p:nvSpPr>
        <p:spPr>
          <a:xfrm>
            <a:off x="5207000" y="1003300"/>
            <a:ext cx="258572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Traitement</a:t>
            </a:r>
            <a:endParaRPr/>
          </a:p>
        </p:txBody>
      </p:sp>
      <p:grpSp>
        <p:nvGrpSpPr>
          <p:cNvPr id="1127" name="Google Shape;1127;p79"/>
          <p:cNvGrpSpPr/>
          <p:nvPr/>
        </p:nvGrpSpPr>
        <p:grpSpPr>
          <a:xfrm>
            <a:off x="5664200" y="1994631"/>
            <a:ext cx="6057283" cy="4909512"/>
            <a:chOff x="5664200" y="1994631"/>
            <a:chExt cx="6057283" cy="4909512"/>
          </a:xfrm>
        </p:grpSpPr>
        <p:pic>
          <p:nvPicPr>
            <p:cNvPr id="1128" name="Google Shape;1128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660664" y="1994631"/>
              <a:ext cx="4060819" cy="45265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9" name="Google Shape;1129;p79"/>
            <p:cNvSpPr/>
            <p:nvPr/>
          </p:nvSpPr>
          <p:spPr>
            <a:xfrm>
              <a:off x="7012875" y="5062416"/>
              <a:ext cx="1055370" cy="1202690"/>
            </a:xfrm>
            <a:custGeom>
              <a:rect b="b" l="l" r="r" t="t"/>
              <a:pathLst>
                <a:path extrusionOk="0" h="1202689" w="1055370">
                  <a:moveTo>
                    <a:pt x="0" y="0"/>
                  </a:moveTo>
                  <a:lnTo>
                    <a:pt x="1055051" y="0"/>
                  </a:lnTo>
                  <a:lnTo>
                    <a:pt x="1055051" y="1202099"/>
                  </a:lnTo>
                  <a:lnTo>
                    <a:pt x="0" y="12020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30" name="Google Shape;1130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70958" y="2512414"/>
              <a:ext cx="1225551" cy="1695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1" name="Google Shape;1131;p7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664200" y="5037242"/>
              <a:ext cx="1676400" cy="18669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32" name="Google Shape;1132;p79"/>
          <p:cNvGrpSpPr/>
          <p:nvPr/>
        </p:nvGrpSpPr>
        <p:grpSpPr>
          <a:xfrm>
            <a:off x="9129484" y="6762038"/>
            <a:ext cx="984885" cy="515863"/>
            <a:chOff x="9129484" y="6762038"/>
            <a:chExt cx="984885" cy="515863"/>
          </a:xfrm>
        </p:grpSpPr>
        <p:sp>
          <p:nvSpPr>
            <p:cNvPr id="1133" name="Google Shape;1133;p79"/>
            <p:cNvSpPr/>
            <p:nvPr/>
          </p:nvSpPr>
          <p:spPr>
            <a:xfrm>
              <a:off x="9249863" y="6954051"/>
              <a:ext cx="762635" cy="323850"/>
            </a:xfrm>
            <a:custGeom>
              <a:rect b="b" l="l" r="r" t="t"/>
              <a:pathLst>
                <a:path extrusionOk="0" h="323850" w="762634">
                  <a:moveTo>
                    <a:pt x="0" y="0"/>
                  </a:moveTo>
                  <a:lnTo>
                    <a:pt x="56985" y="80045"/>
                  </a:lnTo>
                  <a:lnTo>
                    <a:pt x="92937" y="123731"/>
                  </a:lnTo>
                  <a:lnTo>
                    <a:pt x="128452" y="163110"/>
                  </a:lnTo>
                  <a:lnTo>
                    <a:pt x="163529" y="198183"/>
                  </a:lnTo>
                  <a:lnTo>
                    <a:pt x="198169" y="228949"/>
                  </a:lnTo>
                  <a:lnTo>
                    <a:pt x="232372" y="255409"/>
                  </a:lnTo>
                  <a:lnTo>
                    <a:pt x="266138" y="277563"/>
                  </a:lnTo>
                  <a:lnTo>
                    <a:pt x="332357" y="308952"/>
                  </a:lnTo>
                  <a:lnTo>
                    <a:pt x="396828" y="323116"/>
                  </a:lnTo>
                  <a:lnTo>
                    <a:pt x="428407" y="323739"/>
                  </a:lnTo>
                  <a:lnTo>
                    <a:pt x="459549" y="320055"/>
                  </a:lnTo>
                  <a:lnTo>
                    <a:pt x="520523" y="299770"/>
                  </a:lnTo>
                  <a:lnTo>
                    <a:pt x="579747" y="262261"/>
                  </a:lnTo>
                  <a:lnTo>
                    <a:pt x="608703" y="237047"/>
                  </a:lnTo>
                  <a:lnTo>
                    <a:pt x="637223" y="207527"/>
                  </a:lnTo>
                  <a:lnTo>
                    <a:pt x="665305" y="173701"/>
                  </a:lnTo>
                  <a:lnTo>
                    <a:pt x="692951" y="135569"/>
                  </a:lnTo>
                  <a:lnTo>
                    <a:pt x="720159" y="93131"/>
                  </a:lnTo>
                  <a:lnTo>
                    <a:pt x="746930" y="46388"/>
                  </a:lnTo>
                  <a:lnTo>
                    <a:pt x="762418" y="11501"/>
                  </a:lnTo>
                </a:path>
              </a:pathLst>
            </a:custGeom>
            <a:noFill/>
            <a:ln cap="flat" cmpd="sng" w="76175">
              <a:solidFill>
                <a:srgbClr val="EE23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79"/>
            <p:cNvSpPr/>
            <p:nvPr/>
          </p:nvSpPr>
          <p:spPr>
            <a:xfrm>
              <a:off x="9129484" y="6762038"/>
              <a:ext cx="984885" cy="247650"/>
            </a:xfrm>
            <a:custGeom>
              <a:rect b="b" l="l" r="r" t="t"/>
              <a:pathLst>
                <a:path extrusionOk="0" h="247650" w="984884">
                  <a:moveTo>
                    <a:pt x="209969" y="129413"/>
                  </a:moveTo>
                  <a:lnTo>
                    <a:pt x="0" y="4686"/>
                  </a:lnTo>
                  <a:lnTo>
                    <a:pt x="26200" y="247497"/>
                  </a:lnTo>
                  <a:lnTo>
                    <a:pt x="209969" y="129413"/>
                  </a:lnTo>
                  <a:close/>
                </a:path>
                <a:path extrusionOk="0" h="247650" w="984884">
                  <a:moveTo>
                    <a:pt x="984338" y="243967"/>
                  </a:moveTo>
                  <a:lnTo>
                    <a:pt x="973137" y="0"/>
                  </a:lnTo>
                  <a:lnTo>
                    <a:pt x="784682" y="155333"/>
                  </a:lnTo>
                  <a:lnTo>
                    <a:pt x="984338" y="243967"/>
                  </a:lnTo>
                  <a:close/>
                </a:path>
              </a:pathLst>
            </a:custGeom>
            <a:solidFill>
              <a:srgbClr val="EE230C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35" name="Google Shape;1135;p7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36277" y="1780381"/>
            <a:ext cx="3415419" cy="3000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6" name="Google Shape;1136;p7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653338" y="5194556"/>
            <a:ext cx="3126477" cy="2159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79"/>
          <p:cNvSpPr txBox="1"/>
          <p:nvPr/>
        </p:nvSpPr>
        <p:spPr>
          <a:xfrm>
            <a:off x="406400" y="8013700"/>
            <a:ext cx="121507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Hajian, Sara, Francesco Bonchi, and Carlos Castillo. "Algorithmic bias: From discrimination discovery to  fairness-aware data mining." </a:t>
            </a:r>
            <a:r>
              <a:rPr i="1" lang="en-US" sz="2000">
                <a:solidFill>
                  <a:srgbClr val="222222"/>
                </a:solidFill>
              </a:rPr>
              <a:t>Proceedings of the 22nd ACM SIGKDD international conference on knowledge  discovery and data mining</a:t>
            </a:r>
            <a:r>
              <a:rPr lang="en-US" sz="2000">
                <a:solidFill>
                  <a:srgbClr val="222222"/>
                </a:solidFill>
              </a:rPr>
              <a:t>. ACM, 2016.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  <p:sp>
        <p:nvSpPr>
          <p:cNvPr id="1138" name="Google Shape;1138;p7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69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80"/>
          <p:cNvSpPr txBox="1"/>
          <p:nvPr>
            <p:ph type="title"/>
          </p:nvPr>
        </p:nvSpPr>
        <p:spPr>
          <a:xfrm>
            <a:off x="4889500" y="1003300"/>
            <a:ext cx="50310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Repondération</a:t>
            </a:r>
            <a:endParaRPr/>
          </a:p>
        </p:txBody>
      </p:sp>
      <p:pic>
        <p:nvPicPr>
          <p:cNvPr id="1144" name="Google Shape;1144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6187" y="2817284"/>
            <a:ext cx="8741989" cy="3619184"/>
          </a:xfrm>
          <a:prstGeom prst="rect">
            <a:avLst/>
          </a:prstGeom>
          <a:noFill/>
          <a:ln>
            <a:noFill/>
          </a:ln>
        </p:spPr>
      </p:pic>
      <p:sp>
        <p:nvSpPr>
          <p:cNvPr id="1145" name="Google Shape;1145;p80"/>
          <p:cNvSpPr txBox="1"/>
          <p:nvPr/>
        </p:nvSpPr>
        <p:spPr>
          <a:xfrm>
            <a:off x="406400" y="8013700"/>
            <a:ext cx="121507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Hajian, Sara, Francesco Bonchi, and Carlos Castillo. "Algorithmic bias: From discrimination discovery to  fairness-aware data mining." </a:t>
            </a:r>
            <a:r>
              <a:rPr i="1" lang="en-US" sz="2000">
                <a:solidFill>
                  <a:srgbClr val="222222"/>
                </a:solidFill>
              </a:rPr>
              <a:t>Proceedings of the 22nd ACM SIGKDD international conference on knowledge  discovery and data mining</a:t>
            </a:r>
            <a:r>
              <a:rPr lang="en-US" sz="2000">
                <a:solidFill>
                  <a:srgbClr val="222222"/>
                </a:solidFill>
              </a:rPr>
              <a:t>. ACM, 2016.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  <p:sp>
        <p:nvSpPr>
          <p:cNvPr id="1146" name="Google Shape;1146;p80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70</a:t>
            </a:r>
            <a:endParaRPr/>
          </a:p>
        </p:txBody>
      </p:sp>
      <p:sp>
        <p:nvSpPr>
          <p:cNvPr id="1147" name="Google Shape;1147;p80"/>
          <p:cNvSpPr txBox="1"/>
          <p:nvPr/>
        </p:nvSpPr>
        <p:spPr>
          <a:xfrm>
            <a:off x="1597300" y="2615400"/>
            <a:ext cx="8323200" cy="233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latin typeface="Calibri"/>
                <a:ea typeface="Calibri"/>
                <a:cs typeface="Calibri"/>
                <a:sym typeface="Calibri"/>
              </a:rPr>
              <a:t>a) Calculer la pondération neutralisant l'effet discriminatoire </a:t>
            </a:r>
            <a:endParaRPr sz="3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latin typeface="Calibri"/>
                <a:ea typeface="Calibri"/>
                <a:cs typeface="Calibri"/>
                <a:sym typeface="Calibri"/>
              </a:rPr>
              <a:t>b) Utiliser cette pondération dans l'entraînement </a:t>
            </a:r>
            <a:endParaRPr sz="3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81"/>
          <p:cNvSpPr txBox="1"/>
          <p:nvPr>
            <p:ph type="title"/>
          </p:nvPr>
        </p:nvSpPr>
        <p:spPr>
          <a:xfrm>
            <a:off x="4277125" y="927100"/>
            <a:ext cx="5153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re-</a:t>
            </a:r>
            <a:r>
              <a:rPr lang="en-US"/>
              <a:t>Échantillonnage</a:t>
            </a:r>
            <a:endParaRPr/>
          </a:p>
        </p:txBody>
      </p:sp>
      <p:sp>
        <p:nvSpPr>
          <p:cNvPr id="1153" name="Google Shape;1153;p81"/>
          <p:cNvSpPr txBox="1"/>
          <p:nvPr/>
        </p:nvSpPr>
        <p:spPr>
          <a:xfrm>
            <a:off x="406400" y="2298700"/>
            <a:ext cx="1191450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Comme pour la repondération, comparez la taille attendue d'un groupe avec sa taille réelle, pour définir une probabilité d'échantillonnage.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4" name="Google Shape;1154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2307" y="3399060"/>
            <a:ext cx="8091736" cy="3939398"/>
          </a:xfrm>
          <a:prstGeom prst="rect">
            <a:avLst/>
          </a:prstGeom>
          <a:noFill/>
          <a:ln>
            <a:noFill/>
          </a:ln>
        </p:spPr>
      </p:pic>
      <p:sp>
        <p:nvSpPr>
          <p:cNvPr id="1155" name="Google Shape;1155;p81"/>
          <p:cNvSpPr txBox="1"/>
          <p:nvPr/>
        </p:nvSpPr>
        <p:spPr>
          <a:xfrm>
            <a:off x="406400" y="8013700"/>
            <a:ext cx="121507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000">
            <a:noAutofit/>
          </a:bodyPr>
          <a:lstStyle/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Hajian, Sara, Francesco Bonchi, and Carlos Castillo. "Algorithmic bias: From discrimination discovery to  fairness-aware data mining." </a:t>
            </a:r>
            <a:r>
              <a:rPr i="1" lang="en-US" sz="2000">
                <a:solidFill>
                  <a:srgbClr val="222222"/>
                </a:solidFill>
              </a:rPr>
              <a:t>Proceedings of the 22nd ACM SIGKDD international conference on knowledge  discovery and data mining</a:t>
            </a:r>
            <a:r>
              <a:rPr lang="en-US" sz="2000">
                <a:solidFill>
                  <a:srgbClr val="222222"/>
                </a:solidFill>
              </a:rPr>
              <a:t>. ACM, 2016.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  <a:p>
            <a:pPr indent="0" lvl="0" marL="12700" marR="50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  <p:sp>
        <p:nvSpPr>
          <p:cNvPr id="1156" name="Google Shape;1156;p8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71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82"/>
          <p:cNvSpPr txBox="1"/>
          <p:nvPr>
            <p:ph type="title"/>
          </p:nvPr>
        </p:nvSpPr>
        <p:spPr>
          <a:xfrm>
            <a:off x="3835400" y="1003300"/>
            <a:ext cx="704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dans le traitement</a:t>
            </a:r>
            <a:endParaRPr/>
          </a:p>
        </p:txBody>
      </p:sp>
      <p:sp>
        <p:nvSpPr>
          <p:cNvPr id="1162" name="Google Shape;1162;p82"/>
          <p:cNvSpPr txBox="1"/>
          <p:nvPr/>
        </p:nvSpPr>
        <p:spPr>
          <a:xfrm>
            <a:off x="4762500" y="6667500"/>
            <a:ext cx="441261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Apprentissage soumis à contraintes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3" name="Google Shape;1163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1255" y="2811029"/>
            <a:ext cx="1887623" cy="18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1164" name="Google Shape;1164;p82"/>
          <p:cNvSpPr/>
          <p:nvPr/>
        </p:nvSpPr>
        <p:spPr>
          <a:xfrm>
            <a:off x="8617526" y="3578932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5" name="Google Shape;1165;p82"/>
          <p:cNvSpPr/>
          <p:nvPr/>
        </p:nvSpPr>
        <p:spPr>
          <a:xfrm>
            <a:off x="4593235" y="3569924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6" name="Google Shape;1166;p82"/>
          <p:cNvSpPr/>
          <p:nvPr/>
        </p:nvSpPr>
        <p:spPr>
          <a:xfrm>
            <a:off x="2759777" y="3324207"/>
            <a:ext cx="1071880" cy="906780"/>
          </a:xfrm>
          <a:custGeom>
            <a:rect b="b" l="l" r="r" t="t"/>
            <a:pathLst>
              <a:path extrusionOk="0" h="906779" w="1071879">
                <a:moveTo>
                  <a:pt x="910835" y="0"/>
                </a:moveTo>
                <a:lnTo>
                  <a:pt x="160735" y="0"/>
                </a:lnTo>
                <a:lnTo>
                  <a:pt x="109930" y="8194"/>
                </a:lnTo>
                <a:lnTo>
                  <a:pt x="65806" y="31012"/>
                </a:lnTo>
                <a:lnTo>
                  <a:pt x="31012" y="65806"/>
                </a:lnTo>
                <a:lnTo>
                  <a:pt x="8194" y="109930"/>
                </a:lnTo>
                <a:lnTo>
                  <a:pt x="0" y="160735"/>
                </a:lnTo>
                <a:lnTo>
                  <a:pt x="0" y="745425"/>
                </a:lnTo>
                <a:lnTo>
                  <a:pt x="8194" y="796230"/>
                </a:lnTo>
                <a:lnTo>
                  <a:pt x="31012" y="840353"/>
                </a:lnTo>
                <a:lnTo>
                  <a:pt x="65806" y="875147"/>
                </a:lnTo>
                <a:lnTo>
                  <a:pt x="109930" y="897965"/>
                </a:lnTo>
                <a:lnTo>
                  <a:pt x="160735" y="906160"/>
                </a:lnTo>
                <a:lnTo>
                  <a:pt x="910835" y="906160"/>
                </a:lnTo>
                <a:lnTo>
                  <a:pt x="961639" y="897965"/>
                </a:lnTo>
                <a:lnTo>
                  <a:pt x="1005763" y="875147"/>
                </a:lnTo>
                <a:lnTo>
                  <a:pt x="1040557" y="840353"/>
                </a:lnTo>
                <a:lnTo>
                  <a:pt x="1063375" y="796230"/>
                </a:lnTo>
                <a:lnTo>
                  <a:pt x="1071570" y="745425"/>
                </a:lnTo>
                <a:lnTo>
                  <a:pt x="1071570" y="160735"/>
                </a:lnTo>
                <a:lnTo>
                  <a:pt x="1063375" y="109930"/>
                </a:lnTo>
                <a:lnTo>
                  <a:pt x="1040557" y="65806"/>
                </a:lnTo>
                <a:lnTo>
                  <a:pt x="1005763" y="31012"/>
                </a:lnTo>
                <a:lnTo>
                  <a:pt x="961639" y="8194"/>
                </a:lnTo>
                <a:lnTo>
                  <a:pt x="91083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67" name="Google Shape;1167;p82"/>
          <p:cNvGraphicFramePr/>
          <p:nvPr/>
        </p:nvGraphicFramePr>
        <p:xfrm>
          <a:off x="1294504" y="253507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4526925"/>
                <a:gridCol w="2587000"/>
                <a:gridCol w="3252475"/>
              </a:tblGrid>
              <a:tr h="2213775">
                <a:tc>
                  <a:txBody>
                    <a:bodyPr/>
                    <a:lstStyle/>
                    <a:p>
                      <a:pPr indent="0" lvl="0" marL="0" marR="527685" rtl="0" algn="ctr">
                        <a:lnSpc>
                          <a:spcPct val="100000"/>
                        </a:lnSpc>
                        <a:spcBef>
                          <a:spcPts val="221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527685" rtl="0" algn="ctr">
                        <a:lnSpc>
                          <a:spcPct val="100000"/>
                        </a:lnSpc>
                        <a:spcBef>
                          <a:spcPts val="221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527685" rtl="0" algn="ctr">
                        <a:lnSpc>
                          <a:spcPct val="100000"/>
                        </a:lnSpc>
                        <a:spcBef>
                          <a:spcPts val="221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Saisir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2221230" marR="568960" rtl="0" algn="l">
                        <a:lnSpc>
                          <a:spcPct val="1022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2221230" marR="568960" rtl="0" algn="l">
                        <a:lnSpc>
                          <a:spcPct val="1022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2221230" marR="568960" rtl="0" algn="l">
                        <a:lnSpc>
                          <a:spcPct val="1022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Production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91175">
                <a:tc>
                  <a:txBody>
                    <a:bodyPr/>
                    <a:lstStyle/>
                    <a:p>
                      <a:pPr indent="0" lvl="0" marL="661035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61035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Pré-traitement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287020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87020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traîtement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1168" name="Google Shape;1168;p82"/>
          <p:cNvSpPr/>
          <p:nvPr/>
        </p:nvSpPr>
        <p:spPr>
          <a:xfrm>
            <a:off x="10144786" y="3301762"/>
            <a:ext cx="1071880" cy="906780"/>
          </a:xfrm>
          <a:custGeom>
            <a:rect b="b" l="l" r="r" t="t"/>
            <a:pathLst>
              <a:path extrusionOk="0" h="906779" w="1071879">
                <a:moveTo>
                  <a:pt x="910835" y="0"/>
                </a:moveTo>
                <a:lnTo>
                  <a:pt x="160733" y="0"/>
                </a:lnTo>
                <a:lnTo>
                  <a:pt x="109929" y="8194"/>
                </a:lnTo>
                <a:lnTo>
                  <a:pt x="65806" y="31012"/>
                </a:lnTo>
                <a:lnTo>
                  <a:pt x="31012" y="65806"/>
                </a:lnTo>
                <a:lnTo>
                  <a:pt x="8194" y="109929"/>
                </a:lnTo>
                <a:lnTo>
                  <a:pt x="0" y="160733"/>
                </a:lnTo>
                <a:lnTo>
                  <a:pt x="0" y="745425"/>
                </a:lnTo>
                <a:lnTo>
                  <a:pt x="8194" y="796230"/>
                </a:lnTo>
                <a:lnTo>
                  <a:pt x="31012" y="840353"/>
                </a:lnTo>
                <a:lnTo>
                  <a:pt x="65806" y="875147"/>
                </a:lnTo>
                <a:lnTo>
                  <a:pt x="109929" y="897965"/>
                </a:lnTo>
                <a:lnTo>
                  <a:pt x="160733" y="906160"/>
                </a:lnTo>
                <a:lnTo>
                  <a:pt x="910835" y="906160"/>
                </a:lnTo>
                <a:lnTo>
                  <a:pt x="961639" y="897965"/>
                </a:lnTo>
                <a:lnTo>
                  <a:pt x="1005762" y="875147"/>
                </a:lnTo>
                <a:lnTo>
                  <a:pt x="1040557" y="840353"/>
                </a:lnTo>
                <a:lnTo>
                  <a:pt x="1063375" y="796230"/>
                </a:lnTo>
                <a:lnTo>
                  <a:pt x="1071570" y="745425"/>
                </a:lnTo>
                <a:lnTo>
                  <a:pt x="1071570" y="160733"/>
                </a:lnTo>
                <a:lnTo>
                  <a:pt x="1063375" y="109929"/>
                </a:lnTo>
                <a:lnTo>
                  <a:pt x="1040557" y="65806"/>
                </a:lnTo>
                <a:lnTo>
                  <a:pt x="1005762" y="31012"/>
                </a:lnTo>
                <a:lnTo>
                  <a:pt x="961639" y="8194"/>
                </a:lnTo>
                <a:lnTo>
                  <a:pt x="91083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9" name="Google Shape;1169;p82"/>
          <p:cNvSpPr txBox="1"/>
          <p:nvPr/>
        </p:nvSpPr>
        <p:spPr>
          <a:xfrm>
            <a:off x="9474200" y="5359400"/>
            <a:ext cx="241871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E9301"/>
                </a:solidFill>
              </a:rPr>
              <a:t>Post-traitement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82"/>
          <p:cNvSpPr/>
          <p:nvPr/>
        </p:nvSpPr>
        <p:spPr>
          <a:xfrm>
            <a:off x="11665249" y="4687750"/>
            <a:ext cx="186055" cy="186055"/>
          </a:xfrm>
          <a:custGeom>
            <a:rect b="b" l="l" r="r" t="t"/>
            <a:pathLst>
              <a:path extrusionOk="0" h="186054" w="186054">
                <a:moveTo>
                  <a:pt x="0" y="0"/>
                </a:moveTo>
                <a:lnTo>
                  <a:pt x="0" y="185674"/>
                </a:lnTo>
                <a:lnTo>
                  <a:pt x="185674" y="92837"/>
                </a:lnTo>
                <a:lnTo>
                  <a:pt x="0" y="0"/>
                </a:lnTo>
                <a:close/>
              </a:path>
            </a:pathLst>
          </a:custGeom>
          <a:solidFill>
            <a:srgbClr val="FE930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1" name="Google Shape;1171;p82"/>
          <p:cNvSpPr txBox="1"/>
          <p:nvPr/>
        </p:nvSpPr>
        <p:spPr>
          <a:xfrm>
            <a:off x="533400" y="4521200"/>
            <a:ext cx="78676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E930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biais</a:t>
            </a:r>
            <a:endParaRPr sz="3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72" name="Google Shape;1172;p8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72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83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178" name="Google Shape;1178;p83"/>
          <p:cNvSpPr txBox="1"/>
          <p:nvPr/>
        </p:nvSpPr>
        <p:spPr>
          <a:xfrm>
            <a:off x="457200" y="2806700"/>
            <a:ext cx="1023429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sont souvent exprimées comme des problèmes d'optimisation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83"/>
          <p:cNvSpPr txBox="1"/>
          <p:nvPr/>
        </p:nvSpPr>
        <p:spPr>
          <a:xfrm>
            <a:off x="774700" y="6565900"/>
            <a:ext cx="11389360" cy="18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88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 problème d'optimisation : trouver les paramètres qui donnent le meilleur modèle avec les propriétés souhaitées</a:t>
            </a:r>
            <a:endParaRPr sz="2400">
              <a:solidFill>
                <a:schemeClr val="dk1"/>
              </a:solidFill>
            </a:endParaRPr>
          </a:p>
          <a:p>
            <a:pPr indent="0" lvl="0" marL="88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88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L'équité est encore une autre propriété souhaitée des modèles appris</a:t>
            </a:r>
            <a:endParaRPr sz="2400">
              <a:solidFill>
                <a:schemeClr val="dk1"/>
              </a:solidFill>
            </a:endParaRPr>
          </a:p>
        </p:txBody>
      </p:sp>
      <p:grpSp>
        <p:nvGrpSpPr>
          <p:cNvPr id="1180" name="Google Shape;1180;p83"/>
          <p:cNvGrpSpPr/>
          <p:nvPr/>
        </p:nvGrpSpPr>
        <p:grpSpPr>
          <a:xfrm>
            <a:off x="2207417" y="3740150"/>
            <a:ext cx="7899401" cy="1892300"/>
            <a:chOff x="2207417" y="3740150"/>
            <a:chExt cx="7899401" cy="1892300"/>
          </a:xfrm>
        </p:grpSpPr>
        <p:pic>
          <p:nvPicPr>
            <p:cNvPr id="1181" name="Google Shape;1181;p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07417" y="3740150"/>
              <a:ext cx="7899401" cy="1892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2" name="Google Shape;1182;p83"/>
            <p:cNvSpPr/>
            <p:nvPr/>
          </p:nvSpPr>
          <p:spPr>
            <a:xfrm>
              <a:off x="3619500" y="4241800"/>
              <a:ext cx="340360" cy="331470"/>
            </a:xfrm>
            <a:custGeom>
              <a:rect b="b" l="l" r="r" t="t"/>
              <a:pathLst>
                <a:path extrusionOk="0" h="331470" w="340360">
                  <a:moveTo>
                    <a:pt x="0" y="0"/>
                  </a:moveTo>
                  <a:lnTo>
                    <a:pt x="340259" y="0"/>
                  </a:lnTo>
                  <a:lnTo>
                    <a:pt x="340259" y="331475"/>
                  </a:lnTo>
                  <a:lnTo>
                    <a:pt x="0" y="3314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3" name="Google Shape;1183;p8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73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84"/>
          <p:cNvSpPr txBox="1"/>
          <p:nvPr/>
        </p:nvSpPr>
        <p:spPr>
          <a:xfrm>
            <a:off x="990600" y="2663825"/>
            <a:ext cx="186690" cy="2406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88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1189" name="Google Shape;1189;p8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74</a:t>
            </a:r>
            <a:endParaRPr/>
          </a:p>
        </p:txBody>
      </p:sp>
      <p:sp>
        <p:nvSpPr>
          <p:cNvPr id="1190" name="Google Shape;1190;p84"/>
          <p:cNvSpPr txBox="1"/>
          <p:nvPr/>
        </p:nvSpPr>
        <p:spPr>
          <a:xfrm>
            <a:off x="1435100" y="2755900"/>
            <a:ext cx="618299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Tous les problèmes d'optimisation ne sont pas identiques !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84"/>
          <p:cNvSpPr txBox="1"/>
          <p:nvPr/>
        </p:nvSpPr>
        <p:spPr>
          <a:xfrm>
            <a:off x="1435100" y="3670300"/>
            <a:ext cx="585851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Certains problèmes sont faciles à calculer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84"/>
          <p:cNvSpPr txBox="1"/>
          <p:nvPr/>
        </p:nvSpPr>
        <p:spPr>
          <a:xfrm>
            <a:off x="1435100" y="4584700"/>
            <a:ext cx="10411460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Certains problèmes sont difficiles, mais se comportent bien (les méthodes d'approximation fonctionnent bien)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84"/>
          <p:cNvSpPr txBox="1"/>
          <p:nvPr/>
        </p:nvSpPr>
        <p:spPr>
          <a:xfrm>
            <a:off x="990600" y="57880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84"/>
          <p:cNvSpPr txBox="1"/>
          <p:nvPr/>
        </p:nvSpPr>
        <p:spPr>
          <a:xfrm>
            <a:off x="1435100" y="5880100"/>
            <a:ext cx="9923780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Certains problèmes sont difficiles, mais ont une structure. Et nous pouvons exploiter cette structure.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5" name="Google Shape;1195;p84"/>
          <p:cNvSpPr txBox="1"/>
          <p:nvPr>
            <p:ph type="title"/>
          </p:nvPr>
        </p:nvSpPr>
        <p:spPr>
          <a:xfrm>
            <a:off x="1930400" y="13081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196" name="Google Shape;1196;p84"/>
          <p:cNvSpPr txBox="1"/>
          <p:nvPr/>
        </p:nvSpPr>
        <p:spPr>
          <a:xfrm>
            <a:off x="1155700" y="7531100"/>
            <a:ext cx="1041781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EE230C"/>
                </a:solidFill>
              </a:rPr>
              <a:t>L'ajout de contraintes d'équité peut modifier ces propriétés !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85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02" name="Google Shape;1202;p85"/>
          <p:cNvSpPr txBox="1"/>
          <p:nvPr/>
        </p:nvSpPr>
        <p:spPr>
          <a:xfrm>
            <a:off x="1524000" y="2921000"/>
            <a:ext cx="1033970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311400" lvl="0" marL="23241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souvent exprimées comme des problèmes d'optimisation contraints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3" name="Google Shape;1203;p85"/>
          <p:cNvGrpSpPr/>
          <p:nvPr/>
        </p:nvGrpSpPr>
        <p:grpSpPr>
          <a:xfrm>
            <a:off x="2385142" y="5128312"/>
            <a:ext cx="8226268" cy="2089149"/>
            <a:chOff x="2410617" y="5042237"/>
            <a:chExt cx="8226268" cy="2089149"/>
          </a:xfrm>
        </p:grpSpPr>
        <p:pic>
          <p:nvPicPr>
            <p:cNvPr id="1204" name="Google Shape;1204;p8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10617" y="5239087"/>
              <a:ext cx="7899401" cy="1892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5" name="Google Shape;1205;p85"/>
            <p:cNvSpPr/>
            <p:nvPr/>
          </p:nvSpPr>
          <p:spPr>
            <a:xfrm>
              <a:off x="6070600" y="5042237"/>
              <a:ext cx="4566285" cy="1839595"/>
            </a:xfrm>
            <a:custGeom>
              <a:rect b="b" l="l" r="r" t="t"/>
              <a:pathLst>
                <a:path extrusionOk="0" h="1839595" w="4566284">
                  <a:moveTo>
                    <a:pt x="0" y="0"/>
                  </a:moveTo>
                  <a:lnTo>
                    <a:pt x="4565749" y="0"/>
                  </a:lnTo>
                  <a:lnTo>
                    <a:pt x="4565749" y="1838970"/>
                  </a:lnTo>
                  <a:lnTo>
                    <a:pt x="0" y="18389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206" name="Google Shape;1206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293100" y="5242883"/>
              <a:ext cx="1831836" cy="16463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7" name="Google Shape;1207;p85"/>
          <p:cNvSpPr txBox="1"/>
          <p:nvPr/>
        </p:nvSpPr>
        <p:spPr>
          <a:xfrm>
            <a:off x="4089400" y="4737100"/>
            <a:ext cx="36558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fonction de perte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8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75</a:t>
            </a:r>
            <a:endParaRPr/>
          </a:p>
        </p:txBody>
      </p:sp>
      <p:sp>
        <p:nvSpPr>
          <p:cNvPr id="1209" name="Google Shape;1209;p85"/>
          <p:cNvSpPr txBox="1"/>
          <p:nvPr/>
        </p:nvSpPr>
        <p:spPr>
          <a:xfrm>
            <a:off x="4089400" y="7361925"/>
            <a:ext cx="5546400" cy="16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25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tel que 'mesures d'équité'</a:t>
            </a:r>
            <a:endParaRPr b="1" sz="2400">
              <a:solidFill>
                <a:srgbClr val="EE220C"/>
              </a:solidFill>
            </a:endParaRPr>
          </a:p>
          <a:p>
            <a:pPr indent="0" lvl="0" marL="788035" rtl="0" algn="l">
              <a:spcBef>
                <a:spcPts val="142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baseline="-25000" i="1" lang="en-US" sz="3075">
                <a:solidFill>
                  <a:srgbClr val="EE220C"/>
                </a:solidFill>
              </a:rPr>
              <a:t>θ</a:t>
            </a:r>
            <a:r>
              <a:rPr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 </a:t>
            </a:r>
            <a:r>
              <a:rPr i="1"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29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&lt; 0</a:t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788035" marR="0" rtl="0" algn="l">
              <a:lnSpc>
                <a:spcPct val="100000"/>
              </a:lnSpc>
              <a:spcBef>
                <a:spcPts val="1425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EE220C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>
            <p:ph type="title"/>
          </p:nvPr>
        </p:nvSpPr>
        <p:spPr>
          <a:xfrm>
            <a:off x="4686300" y="1003300"/>
            <a:ext cx="362077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Gender shades</a:t>
            </a:r>
            <a:endParaRPr/>
          </a:p>
        </p:txBody>
      </p:sp>
      <p:sp>
        <p:nvSpPr>
          <p:cNvPr id="139" name="Google Shape;139;p14"/>
          <p:cNvSpPr txBox="1"/>
          <p:nvPr/>
        </p:nvSpPr>
        <p:spPr>
          <a:xfrm>
            <a:off x="990600" y="25241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4"/>
          <p:cNvSpPr txBox="1"/>
          <p:nvPr/>
        </p:nvSpPr>
        <p:spPr>
          <a:xfrm>
            <a:off x="1435100" y="2616200"/>
            <a:ext cx="5712460" cy="397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Une étude de Joy Buolamwini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14"/>
          <p:cNvGrpSpPr/>
          <p:nvPr/>
        </p:nvGrpSpPr>
        <p:grpSpPr>
          <a:xfrm>
            <a:off x="9088337" y="2026870"/>
            <a:ext cx="3707765" cy="3013075"/>
            <a:chOff x="9088337" y="2026870"/>
            <a:chExt cx="3707765" cy="3013075"/>
          </a:xfrm>
        </p:grpSpPr>
        <p:pic>
          <p:nvPicPr>
            <p:cNvPr id="142" name="Google Shape;142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088337" y="2026870"/>
              <a:ext cx="3707744" cy="30129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14"/>
            <p:cNvSpPr/>
            <p:nvPr/>
          </p:nvSpPr>
          <p:spPr>
            <a:xfrm>
              <a:off x="9088337" y="2026870"/>
              <a:ext cx="3707765" cy="3013075"/>
            </a:xfrm>
            <a:custGeom>
              <a:rect b="b" l="l" r="r" t="t"/>
              <a:pathLst>
                <a:path extrusionOk="0" h="3013075" w="3707765">
                  <a:moveTo>
                    <a:pt x="0" y="0"/>
                  </a:moveTo>
                  <a:lnTo>
                    <a:pt x="3707744" y="0"/>
                  </a:lnTo>
                  <a:lnTo>
                    <a:pt x="3707744" y="3012926"/>
                  </a:lnTo>
                  <a:lnTo>
                    <a:pt x="0" y="301292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" name="Google Shape;144;p14"/>
          <p:cNvGrpSpPr/>
          <p:nvPr/>
        </p:nvGrpSpPr>
        <p:grpSpPr>
          <a:xfrm>
            <a:off x="8990501" y="5493823"/>
            <a:ext cx="3903979" cy="3005455"/>
            <a:chOff x="8990501" y="5493823"/>
            <a:chExt cx="3903979" cy="3005455"/>
          </a:xfrm>
        </p:grpSpPr>
        <p:pic>
          <p:nvPicPr>
            <p:cNvPr id="145" name="Google Shape;145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90501" y="5493823"/>
              <a:ext cx="3903416" cy="300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" name="Google Shape;146;p14"/>
            <p:cNvSpPr/>
            <p:nvPr/>
          </p:nvSpPr>
          <p:spPr>
            <a:xfrm>
              <a:off x="8990501" y="5493823"/>
              <a:ext cx="3903979" cy="3005455"/>
            </a:xfrm>
            <a:custGeom>
              <a:rect b="b" l="l" r="r" t="t"/>
              <a:pathLst>
                <a:path extrusionOk="0" h="3005454" w="3903979">
                  <a:moveTo>
                    <a:pt x="576597" y="0"/>
                  </a:moveTo>
                  <a:lnTo>
                    <a:pt x="3903415" y="920114"/>
                  </a:lnTo>
                  <a:lnTo>
                    <a:pt x="3326818" y="3004893"/>
                  </a:lnTo>
                  <a:lnTo>
                    <a:pt x="0" y="2084779"/>
                  </a:lnTo>
                  <a:lnTo>
                    <a:pt x="57659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7" name="Google Shape;147;p1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8040" y="4234616"/>
            <a:ext cx="7199012" cy="3840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4" name="Google Shape;1214;p86"/>
          <p:cNvGrpSpPr/>
          <p:nvPr/>
        </p:nvGrpSpPr>
        <p:grpSpPr>
          <a:xfrm>
            <a:off x="2410617" y="5042237"/>
            <a:ext cx="8226268" cy="2089149"/>
            <a:chOff x="2410617" y="5042237"/>
            <a:chExt cx="8226268" cy="2089149"/>
          </a:xfrm>
        </p:grpSpPr>
        <p:pic>
          <p:nvPicPr>
            <p:cNvPr id="1215" name="Google Shape;1215;p8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10617" y="5239087"/>
              <a:ext cx="7899401" cy="1892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6" name="Google Shape;1216;p86"/>
            <p:cNvSpPr/>
            <p:nvPr/>
          </p:nvSpPr>
          <p:spPr>
            <a:xfrm>
              <a:off x="6070600" y="5042237"/>
              <a:ext cx="4566285" cy="1839595"/>
            </a:xfrm>
            <a:custGeom>
              <a:rect b="b" l="l" r="r" t="t"/>
              <a:pathLst>
                <a:path extrusionOk="0" h="1839595" w="4566284">
                  <a:moveTo>
                    <a:pt x="0" y="0"/>
                  </a:moveTo>
                  <a:lnTo>
                    <a:pt x="4565749" y="0"/>
                  </a:lnTo>
                  <a:lnTo>
                    <a:pt x="4565749" y="1838970"/>
                  </a:lnTo>
                  <a:lnTo>
                    <a:pt x="0" y="18389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17" name="Google Shape;1217;p86"/>
          <p:cNvSpPr txBox="1"/>
          <p:nvPr/>
        </p:nvSpPr>
        <p:spPr>
          <a:xfrm>
            <a:off x="4102100" y="4965700"/>
            <a:ext cx="41910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fonction de perte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86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19" name="Google Shape;1219;p86"/>
          <p:cNvSpPr txBox="1"/>
          <p:nvPr/>
        </p:nvSpPr>
        <p:spPr>
          <a:xfrm>
            <a:off x="1524000" y="2921000"/>
            <a:ext cx="1033970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311400" lvl="0" marL="23241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souvent exprimées comme des problèmes d'optimisation contraints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p86"/>
          <p:cNvSpPr txBox="1"/>
          <p:nvPr/>
        </p:nvSpPr>
        <p:spPr>
          <a:xfrm>
            <a:off x="3072125" y="7131375"/>
            <a:ext cx="88779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tel que </a:t>
            </a:r>
            <a:endParaRPr b="1" sz="2400">
              <a:solidFill>
                <a:srgbClr val="EE220C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EE220C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par exemple, la parité démographique</a:t>
            </a:r>
            <a:endParaRPr b="1" sz="2400">
              <a:solidFill>
                <a:srgbClr val="EE220C"/>
              </a:solidFill>
            </a:endParaRPr>
          </a:p>
        </p:txBody>
      </p:sp>
      <p:pic>
        <p:nvPicPr>
          <p:cNvPr id="1221" name="Google Shape;1221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43013" y="7166013"/>
            <a:ext cx="5048473" cy="34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2" name="Google Shape;1222;p8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93100" y="5242883"/>
            <a:ext cx="1831836" cy="1646334"/>
          </a:xfrm>
          <a:prstGeom prst="rect">
            <a:avLst/>
          </a:prstGeom>
          <a:noFill/>
          <a:ln>
            <a:noFill/>
          </a:ln>
        </p:spPr>
      </p:pic>
      <p:sp>
        <p:nvSpPr>
          <p:cNvPr id="1223" name="Google Shape;1223;p8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76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8" name="Google Shape;1228;p87"/>
          <p:cNvGrpSpPr/>
          <p:nvPr/>
        </p:nvGrpSpPr>
        <p:grpSpPr>
          <a:xfrm>
            <a:off x="2410617" y="5042237"/>
            <a:ext cx="8226267" cy="2089149"/>
            <a:chOff x="2410617" y="5042237"/>
            <a:chExt cx="8226267" cy="2089149"/>
          </a:xfrm>
        </p:grpSpPr>
        <p:pic>
          <p:nvPicPr>
            <p:cNvPr id="1229" name="Google Shape;1229;p8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10617" y="5239087"/>
              <a:ext cx="7899400" cy="1892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0" name="Google Shape;1230;p87"/>
            <p:cNvSpPr/>
            <p:nvPr/>
          </p:nvSpPr>
          <p:spPr>
            <a:xfrm>
              <a:off x="6070600" y="5042237"/>
              <a:ext cx="4566284" cy="1839595"/>
            </a:xfrm>
            <a:custGeom>
              <a:rect b="b" l="l" r="r" t="t"/>
              <a:pathLst>
                <a:path extrusionOk="0" h="1839595" w="4566284">
                  <a:moveTo>
                    <a:pt x="0" y="0"/>
                  </a:moveTo>
                  <a:lnTo>
                    <a:pt x="4565749" y="0"/>
                  </a:lnTo>
                  <a:lnTo>
                    <a:pt x="4565749" y="1838970"/>
                  </a:lnTo>
                  <a:lnTo>
                    <a:pt x="0" y="18389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1" name="Google Shape;1231;p87"/>
          <p:cNvSpPr txBox="1"/>
          <p:nvPr/>
        </p:nvSpPr>
        <p:spPr>
          <a:xfrm>
            <a:off x="4102100" y="4965700"/>
            <a:ext cx="41910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fonction de perte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87"/>
          <p:cNvSpPr txBox="1"/>
          <p:nvPr>
            <p:ph type="title"/>
          </p:nvPr>
        </p:nvSpPr>
        <p:spPr>
          <a:xfrm>
            <a:off x="1930400" y="1244600"/>
            <a:ext cx="9135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33" name="Google Shape;1233;p87"/>
          <p:cNvSpPr txBox="1"/>
          <p:nvPr/>
        </p:nvSpPr>
        <p:spPr>
          <a:xfrm>
            <a:off x="1524000" y="2921000"/>
            <a:ext cx="103398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311400" lvl="0" marL="23241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souvent exprimées comme des problèmes d'optimisation contraints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87"/>
          <p:cNvSpPr txBox="1"/>
          <p:nvPr/>
        </p:nvSpPr>
        <p:spPr>
          <a:xfrm>
            <a:off x="3072125" y="7131375"/>
            <a:ext cx="88779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tel que </a:t>
            </a:r>
            <a:endParaRPr b="1" sz="2400">
              <a:solidFill>
                <a:srgbClr val="EE220C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EE220C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par exemple, la parité démographique</a:t>
            </a:r>
            <a:endParaRPr b="1" sz="2400">
              <a:solidFill>
                <a:srgbClr val="EE220C"/>
              </a:solidFill>
            </a:endParaRPr>
          </a:p>
        </p:txBody>
      </p:sp>
      <p:pic>
        <p:nvPicPr>
          <p:cNvPr id="1235" name="Google Shape;1235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43013" y="7166013"/>
            <a:ext cx="5048473" cy="34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6" name="Google Shape;1236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93100" y="5242883"/>
            <a:ext cx="1831836" cy="1646334"/>
          </a:xfrm>
          <a:prstGeom prst="rect">
            <a:avLst/>
          </a:prstGeom>
          <a:noFill/>
          <a:ln>
            <a:noFill/>
          </a:ln>
        </p:spPr>
      </p:pic>
      <p:sp>
        <p:nvSpPr>
          <p:cNvPr id="1237" name="Google Shape;1237;p87"/>
          <p:cNvSpPr txBox="1"/>
          <p:nvPr>
            <p:ph idx="12" type="sldNum"/>
          </p:nvPr>
        </p:nvSpPr>
        <p:spPr>
          <a:xfrm>
            <a:off x="6350000" y="9315805"/>
            <a:ext cx="3024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76</a:t>
            </a:r>
            <a:endParaRPr/>
          </a:p>
        </p:txBody>
      </p:sp>
      <p:sp>
        <p:nvSpPr>
          <p:cNvPr id="1238" name="Google Shape;1238;p87"/>
          <p:cNvSpPr txBox="1"/>
          <p:nvPr/>
        </p:nvSpPr>
        <p:spPr>
          <a:xfrm>
            <a:off x="2247900" y="8686800"/>
            <a:ext cx="56076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Les contraintes d'égalité sont difficiles à satisfaire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3" name="Google Shape;1243;p88"/>
          <p:cNvGrpSpPr/>
          <p:nvPr/>
        </p:nvGrpSpPr>
        <p:grpSpPr>
          <a:xfrm>
            <a:off x="2417311" y="5007005"/>
            <a:ext cx="8437844" cy="2142864"/>
            <a:chOff x="2417311" y="5007005"/>
            <a:chExt cx="8437844" cy="2142864"/>
          </a:xfrm>
        </p:grpSpPr>
        <p:pic>
          <p:nvPicPr>
            <p:cNvPr id="1244" name="Google Shape;1244;p8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17311" y="5208917"/>
              <a:ext cx="8102500" cy="19409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5" name="Google Shape;1245;p88"/>
            <p:cNvSpPr/>
            <p:nvPr/>
          </p:nvSpPr>
          <p:spPr>
            <a:xfrm>
              <a:off x="6171395" y="5007005"/>
              <a:ext cx="4683760" cy="1886585"/>
            </a:xfrm>
            <a:custGeom>
              <a:rect b="b" l="l" r="r" t="t"/>
              <a:pathLst>
                <a:path extrusionOk="0" h="1886584" w="4683759">
                  <a:moveTo>
                    <a:pt x="0" y="0"/>
                  </a:moveTo>
                  <a:lnTo>
                    <a:pt x="4683137" y="0"/>
                  </a:lnTo>
                  <a:lnTo>
                    <a:pt x="4683137" y="1886252"/>
                  </a:lnTo>
                  <a:lnTo>
                    <a:pt x="0" y="1886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6" name="Google Shape;1246;p88"/>
          <p:cNvSpPr txBox="1"/>
          <p:nvPr/>
        </p:nvSpPr>
        <p:spPr>
          <a:xfrm>
            <a:off x="4102100" y="4965700"/>
            <a:ext cx="41922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fonction de perte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88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48" name="Google Shape;1248;p88"/>
          <p:cNvSpPr txBox="1"/>
          <p:nvPr/>
        </p:nvSpPr>
        <p:spPr>
          <a:xfrm>
            <a:off x="1524000" y="2921000"/>
            <a:ext cx="1033970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311400" lvl="0" marL="23241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souvent exprimées comme des problèmes d'optimisation contraints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9" name="Google Shape;1249;p88"/>
          <p:cNvGrpSpPr/>
          <p:nvPr/>
        </p:nvGrpSpPr>
        <p:grpSpPr>
          <a:xfrm>
            <a:off x="9039666" y="4677080"/>
            <a:ext cx="2642033" cy="2515261"/>
            <a:chOff x="9039666" y="4677080"/>
            <a:chExt cx="2642033" cy="2515261"/>
          </a:xfrm>
        </p:grpSpPr>
        <p:pic>
          <p:nvPicPr>
            <p:cNvPr id="1250" name="Google Shape;1250;p8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575488" y="4939008"/>
              <a:ext cx="1570388" cy="4057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1" name="Google Shape;1251;p8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039666" y="4677080"/>
              <a:ext cx="2642033" cy="8610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2" name="Google Shape;1252;p88"/>
            <p:cNvSpPr/>
            <p:nvPr/>
          </p:nvSpPr>
          <p:spPr>
            <a:xfrm>
              <a:off x="9945350" y="5787086"/>
              <a:ext cx="831215" cy="1405255"/>
            </a:xfrm>
            <a:custGeom>
              <a:rect b="b" l="l" r="r" t="t"/>
              <a:pathLst>
                <a:path extrusionOk="0" h="1405254" w="831215">
                  <a:moveTo>
                    <a:pt x="548238" y="0"/>
                  </a:moveTo>
                  <a:lnTo>
                    <a:pt x="282426" y="0"/>
                  </a:lnTo>
                  <a:lnTo>
                    <a:pt x="282426" y="592427"/>
                  </a:lnTo>
                  <a:lnTo>
                    <a:pt x="0" y="592427"/>
                  </a:lnTo>
                  <a:lnTo>
                    <a:pt x="415331" y="1405227"/>
                  </a:lnTo>
                  <a:lnTo>
                    <a:pt x="830663" y="592427"/>
                  </a:lnTo>
                  <a:lnTo>
                    <a:pt x="548238" y="592427"/>
                  </a:lnTo>
                  <a:lnTo>
                    <a:pt x="548238" y="0"/>
                  </a:lnTo>
                  <a:close/>
                </a:path>
              </a:pathLst>
            </a:custGeom>
            <a:solidFill>
              <a:srgbClr val="EE220C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3" name="Google Shape;1253;p88"/>
          <p:cNvSpPr txBox="1"/>
          <p:nvPr/>
        </p:nvSpPr>
        <p:spPr>
          <a:xfrm>
            <a:off x="6004375" y="7500300"/>
            <a:ext cx="57120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Tel que </a:t>
            </a:r>
            <a:endParaRPr b="1" sz="2400">
              <a:solidFill>
                <a:srgbClr val="EE220C"/>
              </a:solidFill>
            </a:endParaRPr>
          </a:p>
        </p:txBody>
      </p:sp>
      <p:sp>
        <p:nvSpPr>
          <p:cNvPr id="1254" name="Google Shape;1254;p8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78</a:t>
            </a:r>
            <a:endParaRPr/>
          </a:p>
        </p:txBody>
      </p:sp>
      <p:sp>
        <p:nvSpPr>
          <p:cNvPr id="1255" name="Google Shape;1255;p88"/>
          <p:cNvSpPr txBox="1"/>
          <p:nvPr/>
        </p:nvSpPr>
        <p:spPr>
          <a:xfrm>
            <a:off x="2199775" y="7576250"/>
            <a:ext cx="9481800" cy="18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43180" rtl="0" algn="r">
              <a:lnSpc>
                <a:spcPct val="73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63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Δ</a:t>
            </a:r>
            <a:r>
              <a:rPr i="1" lang="en-US" sz="295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juste</a:t>
            </a:r>
            <a:r>
              <a:rPr baseline="30000" lang="en-US" sz="63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≤ </a:t>
            </a:r>
            <a:r>
              <a:rPr baseline="30000" i="1" lang="en-US" sz="63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δ</a:t>
            </a:r>
            <a:endParaRPr baseline="30000" sz="6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0" rtl="0" algn="l">
              <a:lnSpc>
                <a:spcPct val="9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Δ</a:t>
            </a:r>
            <a:r>
              <a:rPr baseline="-25000" i="1" lang="en-US" sz="2625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fair 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</a:t>
            </a:r>
            <a:r>
              <a:rPr lang="en-US" sz="2500">
                <a:solidFill>
                  <a:srgbClr val="EE220C"/>
                </a:solidFill>
                <a:latin typeface="Cambria"/>
                <a:ea typeface="Cambria"/>
                <a:cs typeface="Cambria"/>
                <a:sym typeface="Cambria"/>
              </a:rPr>
              <a:t>|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1 </a:t>
            </a:r>
            <a:r>
              <a:rPr lang="en-US" sz="2500">
                <a:solidFill>
                  <a:srgbClr val="EE220C"/>
                </a:solidFill>
                <a:latin typeface="Cambria"/>
                <a:ea typeface="Cambria"/>
                <a:cs typeface="Cambria"/>
                <a:sym typeface="Cambria"/>
              </a:rPr>
              <a:t>|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  <a:r>
              <a:rPr lang="en-US" sz="25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−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1 </a:t>
            </a:r>
            <a:r>
              <a:rPr lang="en-US" sz="2500">
                <a:solidFill>
                  <a:srgbClr val="EE220C"/>
                </a:solidFill>
                <a:latin typeface="Cambria"/>
                <a:ea typeface="Cambria"/>
                <a:cs typeface="Cambria"/>
                <a:sym typeface="Cambria"/>
              </a:rPr>
              <a:t>|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 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</a:t>
            </a:r>
            <a:r>
              <a:rPr i="1"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50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)|</a:t>
            </a: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60325" marR="0" rtl="0" algn="l">
              <a:lnSpc>
                <a:spcPct val="100000"/>
              </a:lnSpc>
              <a:spcBef>
                <a:spcPts val="241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  <a:latin typeface="Arial"/>
                <a:ea typeface="Arial"/>
                <a:cs typeface="Arial"/>
                <a:sym typeface="Arial"/>
              </a:rPr>
              <a:t>Equality constraints are hard to satisfy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0" name="Google Shape;1260;p89"/>
          <p:cNvGrpSpPr/>
          <p:nvPr/>
        </p:nvGrpSpPr>
        <p:grpSpPr>
          <a:xfrm>
            <a:off x="2417311" y="5007005"/>
            <a:ext cx="8437844" cy="2142864"/>
            <a:chOff x="2417311" y="5007005"/>
            <a:chExt cx="8437844" cy="2142864"/>
          </a:xfrm>
        </p:grpSpPr>
        <p:pic>
          <p:nvPicPr>
            <p:cNvPr id="1261" name="Google Shape;1261;p8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17311" y="5208917"/>
              <a:ext cx="8102500" cy="19409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2" name="Google Shape;1262;p89"/>
            <p:cNvSpPr/>
            <p:nvPr/>
          </p:nvSpPr>
          <p:spPr>
            <a:xfrm>
              <a:off x="6171395" y="5007005"/>
              <a:ext cx="4683760" cy="1886585"/>
            </a:xfrm>
            <a:custGeom>
              <a:rect b="b" l="l" r="r" t="t"/>
              <a:pathLst>
                <a:path extrusionOk="0" h="1886584" w="4683759">
                  <a:moveTo>
                    <a:pt x="0" y="0"/>
                  </a:moveTo>
                  <a:lnTo>
                    <a:pt x="4683137" y="0"/>
                  </a:lnTo>
                  <a:lnTo>
                    <a:pt x="4683137" y="1886252"/>
                  </a:lnTo>
                  <a:lnTo>
                    <a:pt x="0" y="1886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3" name="Google Shape;1263;p89"/>
          <p:cNvSpPr txBox="1"/>
          <p:nvPr/>
        </p:nvSpPr>
        <p:spPr>
          <a:xfrm>
            <a:off x="4070824" y="4965700"/>
            <a:ext cx="37755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fonction de perte</a:t>
            </a:r>
            <a:endParaRPr b="1" sz="2400">
              <a:solidFill>
                <a:srgbClr val="017100"/>
              </a:solidFill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17100"/>
              </a:solidFill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17100"/>
              </a:solidFill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17100"/>
                </a:solidFill>
              </a:rPr>
              <a:t>tel que      Δ</a:t>
            </a:r>
            <a:r>
              <a:rPr b="1" baseline="-25000" lang="en-US" sz="2400">
                <a:solidFill>
                  <a:srgbClr val="017100"/>
                </a:solidFill>
              </a:rPr>
              <a:t>juste</a:t>
            </a:r>
            <a:r>
              <a:rPr b="1" lang="en-US" sz="2400">
                <a:solidFill>
                  <a:srgbClr val="017100"/>
                </a:solidFill>
              </a:rPr>
              <a:t> ≤ δ</a:t>
            </a:r>
            <a:endParaRPr b="1" sz="2400">
              <a:solidFill>
                <a:srgbClr val="017100"/>
              </a:solidFill>
            </a:endParaRPr>
          </a:p>
        </p:txBody>
      </p:sp>
      <p:sp>
        <p:nvSpPr>
          <p:cNvPr id="1264" name="Google Shape;1264;p8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79</a:t>
            </a:r>
            <a:endParaRPr/>
          </a:p>
        </p:txBody>
      </p:sp>
      <p:sp>
        <p:nvSpPr>
          <p:cNvPr id="1265" name="Google Shape;1265;p89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66" name="Google Shape;1266;p89"/>
          <p:cNvSpPr txBox="1"/>
          <p:nvPr/>
        </p:nvSpPr>
        <p:spPr>
          <a:xfrm>
            <a:off x="1524000" y="2921000"/>
            <a:ext cx="1033970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311400" lvl="0" marL="23241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souvent exprimées comme des problèmes d'optimisation contraints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90"/>
          <p:cNvSpPr txBox="1"/>
          <p:nvPr>
            <p:ph type="title"/>
          </p:nvPr>
        </p:nvSpPr>
        <p:spPr>
          <a:xfrm>
            <a:off x="1930400" y="1244600"/>
            <a:ext cx="913574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Apprentissage soumis à des contraintes d'équité</a:t>
            </a:r>
            <a:endParaRPr/>
          </a:p>
        </p:txBody>
      </p:sp>
      <p:sp>
        <p:nvSpPr>
          <p:cNvPr id="1272" name="Google Shape;1272;p90"/>
          <p:cNvSpPr txBox="1"/>
          <p:nvPr/>
        </p:nvSpPr>
        <p:spPr>
          <a:xfrm>
            <a:off x="1193800" y="2565400"/>
            <a:ext cx="1116901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2413000" lvl="0" marL="2425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tâches d'apprentissage supervisé sous contraintes d'équité sont parfois exprimées comme une régularisation dans un problème d'optimisation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3" name="Google Shape;1273;p90"/>
          <p:cNvGrpSpPr/>
          <p:nvPr/>
        </p:nvGrpSpPr>
        <p:grpSpPr>
          <a:xfrm>
            <a:off x="2385217" y="4326904"/>
            <a:ext cx="8226268" cy="2089150"/>
            <a:chOff x="2385217" y="4326904"/>
            <a:chExt cx="8226268" cy="2089150"/>
          </a:xfrm>
        </p:grpSpPr>
        <p:pic>
          <p:nvPicPr>
            <p:cNvPr id="1274" name="Google Shape;1274;p9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85217" y="4523754"/>
              <a:ext cx="7899401" cy="1892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5" name="Google Shape;1275;p90"/>
            <p:cNvSpPr/>
            <p:nvPr/>
          </p:nvSpPr>
          <p:spPr>
            <a:xfrm>
              <a:off x="6045200" y="4326904"/>
              <a:ext cx="4566285" cy="1839595"/>
            </a:xfrm>
            <a:custGeom>
              <a:rect b="b" l="l" r="r" t="t"/>
              <a:pathLst>
                <a:path extrusionOk="0" h="1839595" w="4566284">
                  <a:moveTo>
                    <a:pt x="0" y="0"/>
                  </a:moveTo>
                  <a:lnTo>
                    <a:pt x="4565749" y="0"/>
                  </a:lnTo>
                  <a:lnTo>
                    <a:pt x="4565749" y="1838970"/>
                  </a:lnTo>
                  <a:lnTo>
                    <a:pt x="0" y="18389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6" name="Google Shape;1276;p90"/>
          <p:cNvSpPr txBox="1"/>
          <p:nvPr/>
        </p:nvSpPr>
        <p:spPr>
          <a:xfrm>
            <a:off x="6261100" y="4775200"/>
            <a:ext cx="208279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+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7" name="Google Shape;1277;p90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80</a:t>
            </a:r>
            <a:endParaRPr/>
          </a:p>
        </p:txBody>
      </p:sp>
      <p:sp>
        <p:nvSpPr>
          <p:cNvPr id="1278" name="Google Shape;1278;p90"/>
          <p:cNvSpPr txBox="1"/>
          <p:nvPr/>
        </p:nvSpPr>
        <p:spPr>
          <a:xfrm>
            <a:off x="3799550" y="7292750"/>
            <a:ext cx="7196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EE220C"/>
                </a:solidFill>
              </a:rPr>
              <a:t>méthode des multiplicateurs de Lagrange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9" name="Google Shape;1279;p90"/>
          <p:cNvSpPr txBox="1"/>
          <p:nvPr/>
        </p:nvSpPr>
        <p:spPr>
          <a:xfrm>
            <a:off x="6736432" y="4668675"/>
            <a:ext cx="35373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i="1" lang="en-US" sz="6600">
                <a:solidFill>
                  <a:srgbClr val="EE220C"/>
                </a:solidFill>
              </a:rPr>
              <a:t>λ × </a:t>
            </a:r>
            <a:r>
              <a:rPr baseline="30000" lang="en-US" sz="6000">
                <a:solidFill>
                  <a:srgbClr val="EE220C"/>
                </a:solidFill>
              </a:rPr>
              <a:t>Δ</a:t>
            </a:r>
            <a:r>
              <a:rPr i="1" lang="en-US" sz="2850">
                <a:solidFill>
                  <a:srgbClr val="EE22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juste</a:t>
            </a:r>
            <a:endParaRPr sz="28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i="1" sz="6600">
              <a:solidFill>
                <a:srgbClr val="EE220C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91"/>
          <p:cNvSpPr txBox="1"/>
          <p:nvPr>
            <p:ph type="title"/>
          </p:nvPr>
        </p:nvSpPr>
        <p:spPr>
          <a:xfrm>
            <a:off x="3327400" y="1003300"/>
            <a:ext cx="634238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Équité dans le traitement professionnel</a:t>
            </a:r>
            <a:endParaRPr/>
          </a:p>
        </p:txBody>
      </p:sp>
      <p:pic>
        <p:nvPicPr>
          <p:cNvPr id="1285" name="Google Shape;1285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72855" y="2658629"/>
            <a:ext cx="1887623" cy="18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1286" name="Google Shape;1286;p91"/>
          <p:cNvSpPr/>
          <p:nvPr/>
        </p:nvSpPr>
        <p:spPr>
          <a:xfrm>
            <a:off x="8719126" y="3426532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7" name="Google Shape;1287;p91"/>
          <p:cNvSpPr/>
          <p:nvPr/>
        </p:nvSpPr>
        <p:spPr>
          <a:xfrm>
            <a:off x="4694835" y="3417524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8" name="Google Shape;1288;p91"/>
          <p:cNvSpPr/>
          <p:nvPr/>
        </p:nvSpPr>
        <p:spPr>
          <a:xfrm>
            <a:off x="2861377" y="3171807"/>
            <a:ext cx="1071880" cy="906780"/>
          </a:xfrm>
          <a:custGeom>
            <a:rect b="b" l="l" r="r" t="t"/>
            <a:pathLst>
              <a:path extrusionOk="0" h="906779" w="1071879">
                <a:moveTo>
                  <a:pt x="910835" y="0"/>
                </a:moveTo>
                <a:lnTo>
                  <a:pt x="160735" y="0"/>
                </a:lnTo>
                <a:lnTo>
                  <a:pt x="109930" y="8194"/>
                </a:lnTo>
                <a:lnTo>
                  <a:pt x="65806" y="31012"/>
                </a:lnTo>
                <a:lnTo>
                  <a:pt x="31012" y="65806"/>
                </a:lnTo>
                <a:lnTo>
                  <a:pt x="8194" y="109930"/>
                </a:lnTo>
                <a:lnTo>
                  <a:pt x="0" y="160735"/>
                </a:lnTo>
                <a:lnTo>
                  <a:pt x="0" y="745425"/>
                </a:lnTo>
                <a:lnTo>
                  <a:pt x="8194" y="796230"/>
                </a:lnTo>
                <a:lnTo>
                  <a:pt x="31012" y="840353"/>
                </a:lnTo>
                <a:lnTo>
                  <a:pt x="65806" y="875147"/>
                </a:lnTo>
                <a:lnTo>
                  <a:pt x="109930" y="897965"/>
                </a:lnTo>
                <a:lnTo>
                  <a:pt x="160735" y="906160"/>
                </a:lnTo>
                <a:lnTo>
                  <a:pt x="910835" y="906160"/>
                </a:lnTo>
                <a:lnTo>
                  <a:pt x="961639" y="897965"/>
                </a:lnTo>
                <a:lnTo>
                  <a:pt x="1005763" y="875147"/>
                </a:lnTo>
                <a:lnTo>
                  <a:pt x="1040557" y="840353"/>
                </a:lnTo>
                <a:lnTo>
                  <a:pt x="1063375" y="796230"/>
                </a:lnTo>
                <a:lnTo>
                  <a:pt x="1071570" y="745425"/>
                </a:lnTo>
                <a:lnTo>
                  <a:pt x="1071570" y="160735"/>
                </a:lnTo>
                <a:lnTo>
                  <a:pt x="1063375" y="109930"/>
                </a:lnTo>
                <a:lnTo>
                  <a:pt x="1040557" y="65806"/>
                </a:lnTo>
                <a:lnTo>
                  <a:pt x="1005763" y="31012"/>
                </a:lnTo>
                <a:lnTo>
                  <a:pt x="961639" y="8194"/>
                </a:lnTo>
                <a:lnTo>
                  <a:pt x="91083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89" name="Google Shape;1289;p91"/>
          <p:cNvGraphicFramePr/>
          <p:nvPr/>
        </p:nvGraphicFramePr>
        <p:xfrm>
          <a:off x="1364354" y="23488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{1AFB7933-1B8D-476F-9836-EBFB5F959A37}</a:tableStyleId>
              </a:tblPr>
              <a:tblGrid>
                <a:gridCol w="8092450"/>
                <a:gridCol w="2273925"/>
                <a:gridCol w="313050"/>
              </a:tblGrid>
              <a:tr h="2247625">
                <a:tc>
                  <a:txBody>
                    <a:bodyPr/>
                    <a:lstStyle/>
                    <a:p>
                      <a:pPr indent="0" lvl="0" marL="166433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66433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66433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66433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Saisir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86169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6169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6169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86169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Production</a:t>
                      </a:r>
                      <a:endParaRPr sz="2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57325">
                <a:tc>
                  <a:txBody>
                    <a:bodyPr/>
                    <a:lstStyle/>
                    <a:p>
                      <a:pPr indent="0" lvl="0" marL="661035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61035" marR="0" rtl="0" algn="l">
                        <a:lnSpc>
                          <a:spcPct val="100000"/>
                        </a:lnSpc>
                        <a:spcBef>
                          <a:spcPts val="16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Pré-traitement En cours de traitement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gridSpan="2">
                  <a:txBody>
                    <a:bodyPr/>
                    <a:lstStyle/>
                    <a:p>
                      <a:pPr indent="0" lvl="0" marL="9969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969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Post-traitement</a:t>
                      </a:r>
                      <a:endParaRPr sz="4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FE930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EE230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1290" name="Google Shape;1290;p91"/>
          <p:cNvSpPr/>
          <p:nvPr/>
        </p:nvSpPr>
        <p:spPr>
          <a:xfrm>
            <a:off x="10246386" y="3149362"/>
            <a:ext cx="1098550" cy="929005"/>
          </a:xfrm>
          <a:custGeom>
            <a:rect b="b" l="l" r="r" t="t"/>
            <a:pathLst>
              <a:path extrusionOk="0" h="929004" w="1098550">
                <a:moveTo>
                  <a:pt x="933394" y="0"/>
                </a:moveTo>
                <a:lnTo>
                  <a:pt x="164715" y="0"/>
                </a:lnTo>
                <a:lnTo>
                  <a:pt x="120927" y="5883"/>
                </a:lnTo>
                <a:lnTo>
                  <a:pt x="81580" y="22488"/>
                </a:lnTo>
                <a:lnTo>
                  <a:pt x="48243" y="48243"/>
                </a:lnTo>
                <a:lnTo>
                  <a:pt x="22488" y="81580"/>
                </a:lnTo>
                <a:lnTo>
                  <a:pt x="5883" y="120927"/>
                </a:lnTo>
                <a:lnTo>
                  <a:pt x="0" y="164715"/>
                </a:lnTo>
                <a:lnTo>
                  <a:pt x="0" y="763888"/>
                </a:lnTo>
                <a:lnTo>
                  <a:pt x="5883" y="807676"/>
                </a:lnTo>
                <a:lnTo>
                  <a:pt x="22488" y="847023"/>
                </a:lnTo>
                <a:lnTo>
                  <a:pt x="48243" y="880360"/>
                </a:lnTo>
                <a:lnTo>
                  <a:pt x="81580" y="906116"/>
                </a:lnTo>
                <a:lnTo>
                  <a:pt x="120927" y="922721"/>
                </a:lnTo>
                <a:lnTo>
                  <a:pt x="164715" y="928604"/>
                </a:lnTo>
                <a:lnTo>
                  <a:pt x="933394" y="928604"/>
                </a:lnTo>
                <a:lnTo>
                  <a:pt x="977182" y="922721"/>
                </a:lnTo>
                <a:lnTo>
                  <a:pt x="1016529" y="906116"/>
                </a:lnTo>
                <a:lnTo>
                  <a:pt x="1049866" y="880360"/>
                </a:lnTo>
                <a:lnTo>
                  <a:pt x="1075621" y="847023"/>
                </a:lnTo>
                <a:lnTo>
                  <a:pt x="1092226" y="807676"/>
                </a:lnTo>
                <a:lnTo>
                  <a:pt x="1098110" y="763888"/>
                </a:lnTo>
                <a:lnTo>
                  <a:pt x="1098110" y="164715"/>
                </a:lnTo>
                <a:lnTo>
                  <a:pt x="1092226" y="120927"/>
                </a:lnTo>
                <a:lnTo>
                  <a:pt x="1075621" y="81580"/>
                </a:lnTo>
                <a:lnTo>
                  <a:pt x="1049866" y="48243"/>
                </a:lnTo>
                <a:lnTo>
                  <a:pt x="1016529" y="22488"/>
                </a:lnTo>
                <a:lnTo>
                  <a:pt x="977182" y="5883"/>
                </a:lnTo>
                <a:lnTo>
                  <a:pt x="93339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1" name="Google Shape;1291;p91"/>
          <p:cNvSpPr/>
          <p:nvPr/>
        </p:nvSpPr>
        <p:spPr>
          <a:xfrm>
            <a:off x="11766849" y="4535350"/>
            <a:ext cx="186055" cy="186055"/>
          </a:xfrm>
          <a:custGeom>
            <a:rect b="b" l="l" r="r" t="t"/>
            <a:pathLst>
              <a:path extrusionOk="0" h="186054" w="186054">
                <a:moveTo>
                  <a:pt x="0" y="0"/>
                </a:moveTo>
                <a:lnTo>
                  <a:pt x="0" y="185674"/>
                </a:lnTo>
                <a:lnTo>
                  <a:pt x="185674" y="92837"/>
                </a:lnTo>
                <a:lnTo>
                  <a:pt x="0" y="0"/>
                </a:lnTo>
                <a:close/>
              </a:path>
            </a:pathLst>
          </a:custGeom>
          <a:solidFill>
            <a:srgbClr val="FE930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2" name="Google Shape;1292;p91"/>
          <p:cNvSpPr txBox="1"/>
          <p:nvPr/>
        </p:nvSpPr>
        <p:spPr>
          <a:xfrm>
            <a:off x="635000" y="4368800"/>
            <a:ext cx="78676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E930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biais</a:t>
            </a:r>
            <a:endParaRPr sz="3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93" name="Google Shape;1293;p91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81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92"/>
          <p:cNvSpPr/>
          <p:nvPr/>
        </p:nvSpPr>
        <p:spPr>
          <a:xfrm>
            <a:off x="8131861" y="3578932"/>
            <a:ext cx="613410" cy="415290"/>
          </a:xfrm>
          <a:custGeom>
            <a:rect b="b" l="l" r="r" t="t"/>
            <a:pathLst>
              <a:path extrusionOk="0" h="415289" w="613409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9" name="Google Shape;1299;p92"/>
          <p:cNvSpPr/>
          <p:nvPr/>
        </p:nvSpPr>
        <p:spPr>
          <a:xfrm>
            <a:off x="4107568" y="3569924"/>
            <a:ext cx="613410" cy="415290"/>
          </a:xfrm>
          <a:custGeom>
            <a:rect b="b" l="l" r="r" t="t"/>
            <a:pathLst>
              <a:path extrusionOk="0" h="415289" w="613410">
                <a:moveTo>
                  <a:pt x="287742" y="0"/>
                </a:moveTo>
                <a:lnTo>
                  <a:pt x="287742" y="147213"/>
                </a:lnTo>
                <a:lnTo>
                  <a:pt x="0" y="147213"/>
                </a:lnTo>
                <a:lnTo>
                  <a:pt x="0" y="267512"/>
                </a:lnTo>
                <a:lnTo>
                  <a:pt x="287742" y="267512"/>
                </a:lnTo>
                <a:lnTo>
                  <a:pt x="287742" y="414726"/>
                </a:lnTo>
                <a:lnTo>
                  <a:pt x="612970" y="207363"/>
                </a:lnTo>
                <a:lnTo>
                  <a:pt x="2877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0" name="Google Shape;1300;p92"/>
          <p:cNvSpPr/>
          <p:nvPr/>
        </p:nvSpPr>
        <p:spPr>
          <a:xfrm>
            <a:off x="2274110" y="3324207"/>
            <a:ext cx="1071880" cy="906780"/>
          </a:xfrm>
          <a:custGeom>
            <a:rect b="b" l="l" r="r" t="t"/>
            <a:pathLst>
              <a:path extrusionOk="0" h="906779" w="1071879">
                <a:moveTo>
                  <a:pt x="910836" y="0"/>
                </a:moveTo>
                <a:lnTo>
                  <a:pt x="160735" y="0"/>
                </a:lnTo>
                <a:lnTo>
                  <a:pt x="109930" y="8194"/>
                </a:lnTo>
                <a:lnTo>
                  <a:pt x="65806" y="31012"/>
                </a:lnTo>
                <a:lnTo>
                  <a:pt x="31012" y="65806"/>
                </a:lnTo>
                <a:lnTo>
                  <a:pt x="8194" y="109930"/>
                </a:lnTo>
                <a:lnTo>
                  <a:pt x="0" y="160735"/>
                </a:lnTo>
                <a:lnTo>
                  <a:pt x="0" y="745425"/>
                </a:lnTo>
                <a:lnTo>
                  <a:pt x="8194" y="796230"/>
                </a:lnTo>
                <a:lnTo>
                  <a:pt x="31012" y="840353"/>
                </a:lnTo>
                <a:lnTo>
                  <a:pt x="65806" y="875147"/>
                </a:lnTo>
                <a:lnTo>
                  <a:pt x="109930" y="897965"/>
                </a:lnTo>
                <a:lnTo>
                  <a:pt x="160735" y="906160"/>
                </a:lnTo>
                <a:lnTo>
                  <a:pt x="910836" y="906160"/>
                </a:lnTo>
                <a:lnTo>
                  <a:pt x="961640" y="897965"/>
                </a:lnTo>
                <a:lnTo>
                  <a:pt x="1005763" y="875147"/>
                </a:lnTo>
                <a:lnTo>
                  <a:pt x="1040558" y="840353"/>
                </a:lnTo>
                <a:lnTo>
                  <a:pt x="1063376" y="796230"/>
                </a:lnTo>
                <a:lnTo>
                  <a:pt x="1071571" y="745425"/>
                </a:lnTo>
                <a:lnTo>
                  <a:pt x="1071571" y="160735"/>
                </a:lnTo>
                <a:lnTo>
                  <a:pt x="1063376" y="109930"/>
                </a:lnTo>
                <a:lnTo>
                  <a:pt x="1040558" y="65806"/>
                </a:lnTo>
                <a:lnTo>
                  <a:pt x="1005763" y="31012"/>
                </a:lnTo>
                <a:lnTo>
                  <a:pt x="961640" y="8194"/>
                </a:lnTo>
                <a:lnTo>
                  <a:pt x="91083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1" name="Google Shape;1301;p92"/>
          <p:cNvSpPr txBox="1"/>
          <p:nvPr/>
        </p:nvSpPr>
        <p:spPr>
          <a:xfrm>
            <a:off x="2463800" y="3594100"/>
            <a:ext cx="9156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Entrée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2" name="Google Shape;1302;p92"/>
          <p:cNvSpPr/>
          <p:nvPr/>
        </p:nvSpPr>
        <p:spPr>
          <a:xfrm>
            <a:off x="9659118" y="3301762"/>
            <a:ext cx="1146175" cy="969644"/>
          </a:xfrm>
          <a:custGeom>
            <a:rect b="b" l="l" r="r" t="t"/>
            <a:pathLst>
              <a:path extrusionOk="0" h="969645" w="1146175">
                <a:moveTo>
                  <a:pt x="974065" y="0"/>
                </a:moveTo>
                <a:lnTo>
                  <a:pt x="171893" y="0"/>
                </a:lnTo>
                <a:lnTo>
                  <a:pt x="126197" y="6140"/>
                </a:lnTo>
                <a:lnTo>
                  <a:pt x="85135" y="23468"/>
                </a:lnTo>
                <a:lnTo>
                  <a:pt x="50346" y="50345"/>
                </a:lnTo>
                <a:lnTo>
                  <a:pt x="23468" y="85134"/>
                </a:lnTo>
                <a:lnTo>
                  <a:pt x="6140" y="126196"/>
                </a:lnTo>
                <a:lnTo>
                  <a:pt x="0" y="171891"/>
                </a:lnTo>
                <a:lnTo>
                  <a:pt x="0" y="797172"/>
                </a:lnTo>
                <a:lnTo>
                  <a:pt x="6140" y="842868"/>
                </a:lnTo>
                <a:lnTo>
                  <a:pt x="23468" y="883930"/>
                </a:lnTo>
                <a:lnTo>
                  <a:pt x="50346" y="918719"/>
                </a:lnTo>
                <a:lnTo>
                  <a:pt x="85135" y="945597"/>
                </a:lnTo>
                <a:lnTo>
                  <a:pt x="126197" y="962925"/>
                </a:lnTo>
                <a:lnTo>
                  <a:pt x="171893" y="969065"/>
                </a:lnTo>
                <a:lnTo>
                  <a:pt x="974065" y="969065"/>
                </a:lnTo>
                <a:lnTo>
                  <a:pt x="1019761" y="962925"/>
                </a:lnTo>
                <a:lnTo>
                  <a:pt x="1060823" y="945597"/>
                </a:lnTo>
                <a:lnTo>
                  <a:pt x="1095612" y="918719"/>
                </a:lnTo>
                <a:lnTo>
                  <a:pt x="1122490" y="883930"/>
                </a:lnTo>
                <a:lnTo>
                  <a:pt x="1139818" y="842868"/>
                </a:lnTo>
                <a:lnTo>
                  <a:pt x="1145959" y="797172"/>
                </a:lnTo>
                <a:lnTo>
                  <a:pt x="1145959" y="171891"/>
                </a:lnTo>
                <a:lnTo>
                  <a:pt x="1139818" y="126196"/>
                </a:lnTo>
                <a:lnTo>
                  <a:pt x="1122490" y="85134"/>
                </a:lnTo>
                <a:lnTo>
                  <a:pt x="1095612" y="50345"/>
                </a:lnTo>
                <a:lnTo>
                  <a:pt x="1060823" y="23468"/>
                </a:lnTo>
                <a:lnTo>
                  <a:pt x="1019761" y="6140"/>
                </a:lnTo>
                <a:lnTo>
                  <a:pt x="9740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3" name="Google Shape;1303;p92"/>
          <p:cNvSpPr txBox="1"/>
          <p:nvPr/>
        </p:nvSpPr>
        <p:spPr>
          <a:xfrm>
            <a:off x="9779000" y="3606800"/>
            <a:ext cx="915669" cy="360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Sortie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4" name="Google Shape;1304;p92"/>
          <p:cNvSpPr txBox="1"/>
          <p:nvPr>
            <p:ph type="title"/>
          </p:nvPr>
        </p:nvSpPr>
        <p:spPr>
          <a:xfrm>
            <a:off x="3949700" y="698500"/>
            <a:ext cx="510667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244600" lvl="0" marL="1257300" marR="5080" rtl="0" algn="l">
              <a:lnSpc>
                <a:spcPct val="102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Expliquer la sortie (boîte noire)</a:t>
            </a:r>
            <a:endParaRPr/>
          </a:p>
        </p:txBody>
      </p:sp>
      <p:pic>
        <p:nvPicPr>
          <p:cNvPr id="1305" name="Google Shape;1305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5900" y="2865544"/>
            <a:ext cx="2260600" cy="177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6" name="Google Shape;1306;p92"/>
          <p:cNvSpPr txBox="1"/>
          <p:nvPr/>
        </p:nvSpPr>
        <p:spPr>
          <a:xfrm>
            <a:off x="482600" y="5105400"/>
            <a:ext cx="11689080" cy="2029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116649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Les stratégies basées sur l'apprentissage automatique reposent sur le fait qu'une règle de décision peut être apprise à l'aide d'un ensemble d'observations étiquetées observées</a:t>
            </a:r>
            <a:endParaRPr sz="2400">
              <a:solidFill>
                <a:schemeClr val="dk1"/>
              </a:solidFill>
            </a:endParaRPr>
          </a:p>
          <a:p>
            <a:pPr indent="0" lvl="0" marL="12700" marR="116649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12700" marR="1166495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Les échantillons d'apprentissage peuvent présenter des biais soit dus à la présence d'un biais réel mais indésirable dans les observations, soit dus au prétraitement des données.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07" name="Google Shape;1307;p92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82</a:t>
            </a:r>
            <a:endParaRPr/>
          </a:p>
        </p:txBody>
      </p:sp>
      <p:sp>
        <p:nvSpPr>
          <p:cNvPr id="1308" name="Google Shape;1308;p92"/>
          <p:cNvSpPr txBox="1"/>
          <p:nvPr/>
        </p:nvSpPr>
        <p:spPr>
          <a:xfrm>
            <a:off x="228600" y="8293100"/>
            <a:ext cx="12456795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222222"/>
                </a:solidFill>
              </a:rPr>
              <a:t>Kim, Michael P., Amirata Ghorbani, and James Zou. "Multiaccuracy: Black-box post-processing for fairness in  classification." </a:t>
            </a:r>
            <a:r>
              <a:rPr i="1" lang="en-US" sz="2000">
                <a:solidFill>
                  <a:srgbClr val="222222"/>
                </a:solidFill>
              </a:rPr>
              <a:t>Proceedings of the 2019 AAAI/ACM Conference on AI, Ethics, and Society</a:t>
            </a:r>
            <a:r>
              <a:rPr lang="en-US" sz="2000">
                <a:solidFill>
                  <a:srgbClr val="222222"/>
                </a:solidFill>
              </a:rPr>
              <a:t>. ACM, 2019.</a:t>
            </a:r>
            <a:endParaRPr sz="20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93"/>
          <p:cNvSpPr txBox="1"/>
          <p:nvPr>
            <p:ph type="title"/>
          </p:nvPr>
        </p:nvSpPr>
        <p:spPr>
          <a:xfrm>
            <a:off x="952500" y="3437465"/>
            <a:ext cx="11099800" cy="215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600700">
            <a:noAutofit/>
          </a:bodyPr>
          <a:lstStyle/>
          <a:p>
            <a:pPr indent="0" lvl="0" marL="88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</a:rPr>
              <a:t>Opportunités et défis</a:t>
            </a:r>
            <a:endParaRPr sz="6000"/>
          </a:p>
        </p:txBody>
      </p:sp>
      <p:sp>
        <p:nvSpPr>
          <p:cNvPr id="1314" name="Google Shape;1314;p93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83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94"/>
          <p:cNvSpPr txBox="1"/>
          <p:nvPr>
            <p:ph type="title"/>
          </p:nvPr>
        </p:nvSpPr>
        <p:spPr>
          <a:xfrm>
            <a:off x="1663700" y="952500"/>
            <a:ext cx="9671685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43100" lvl="0" marL="1955800" marR="5080" rtl="0" algn="l">
              <a:lnSpc>
                <a:spcPct val="102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Opportunités : nous ne pouvons pas maximiser simultanément deux objectifs</a:t>
            </a:r>
            <a:endParaRPr/>
          </a:p>
        </p:txBody>
      </p:sp>
      <p:grpSp>
        <p:nvGrpSpPr>
          <p:cNvPr id="1320" name="Google Shape;1320;p94"/>
          <p:cNvGrpSpPr/>
          <p:nvPr/>
        </p:nvGrpSpPr>
        <p:grpSpPr>
          <a:xfrm>
            <a:off x="3164549" y="2785532"/>
            <a:ext cx="6691130" cy="4772839"/>
            <a:chOff x="3164549" y="2785532"/>
            <a:chExt cx="6691130" cy="4772839"/>
          </a:xfrm>
        </p:grpSpPr>
        <p:pic>
          <p:nvPicPr>
            <p:cNvPr id="1321" name="Google Shape;1321;p9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64549" y="2903896"/>
              <a:ext cx="6691130" cy="465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2" name="Google Shape;1322;p94"/>
            <p:cNvSpPr/>
            <p:nvPr/>
          </p:nvSpPr>
          <p:spPr>
            <a:xfrm>
              <a:off x="5596465" y="2785532"/>
              <a:ext cx="1270000" cy="1270000"/>
            </a:xfrm>
            <a:custGeom>
              <a:rect b="b" l="l" r="r" t="t"/>
              <a:pathLst>
                <a:path extrusionOk="0" h="1270000" w="1270000">
                  <a:moveTo>
                    <a:pt x="1084014" y="185987"/>
                  </a:moveTo>
                  <a:lnTo>
                    <a:pt x="1116293" y="220729"/>
                  </a:lnTo>
                  <a:lnTo>
                    <a:pt x="1145497" y="257207"/>
                  </a:lnTo>
                  <a:lnTo>
                    <a:pt x="1171628" y="295249"/>
                  </a:lnTo>
                  <a:lnTo>
                    <a:pt x="1194684" y="334679"/>
                  </a:lnTo>
                  <a:lnTo>
                    <a:pt x="1214666" y="375325"/>
                  </a:lnTo>
                  <a:lnTo>
                    <a:pt x="1231574" y="417012"/>
                  </a:lnTo>
                  <a:lnTo>
                    <a:pt x="1245408" y="459568"/>
                  </a:lnTo>
                  <a:lnTo>
                    <a:pt x="1256168" y="502818"/>
                  </a:lnTo>
                  <a:lnTo>
                    <a:pt x="1263853" y="546590"/>
                  </a:lnTo>
                  <a:lnTo>
                    <a:pt x="1268464" y="590708"/>
                  </a:lnTo>
                  <a:lnTo>
                    <a:pt x="1270001" y="635001"/>
                  </a:lnTo>
                  <a:lnTo>
                    <a:pt x="1268464" y="679293"/>
                  </a:lnTo>
                  <a:lnTo>
                    <a:pt x="1263853" y="723411"/>
                  </a:lnTo>
                  <a:lnTo>
                    <a:pt x="1256168" y="767183"/>
                  </a:lnTo>
                  <a:lnTo>
                    <a:pt x="1245408" y="810433"/>
                  </a:lnTo>
                  <a:lnTo>
                    <a:pt x="1231574" y="852989"/>
                  </a:lnTo>
                  <a:lnTo>
                    <a:pt x="1214666" y="894676"/>
                  </a:lnTo>
                  <a:lnTo>
                    <a:pt x="1194684" y="935322"/>
                  </a:lnTo>
                  <a:lnTo>
                    <a:pt x="1171628" y="974753"/>
                  </a:lnTo>
                  <a:lnTo>
                    <a:pt x="1145497" y="1012794"/>
                  </a:lnTo>
                  <a:lnTo>
                    <a:pt x="1116293" y="1049272"/>
                  </a:lnTo>
                  <a:lnTo>
                    <a:pt x="1084014" y="1084014"/>
                  </a:lnTo>
                  <a:lnTo>
                    <a:pt x="1049272" y="1116293"/>
                  </a:lnTo>
                  <a:lnTo>
                    <a:pt x="1012794" y="1145497"/>
                  </a:lnTo>
                  <a:lnTo>
                    <a:pt x="974753" y="1171628"/>
                  </a:lnTo>
                  <a:lnTo>
                    <a:pt x="935322" y="1194684"/>
                  </a:lnTo>
                  <a:lnTo>
                    <a:pt x="894676" y="1214666"/>
                  </a:lnTo>
                  <a:lnTo>
                    <a:pt x="852989" y="1231574"/>
                  </a:lnTo>
                  <a:lnTo>
                    <a:pt x="810433" y="1245408"/>
                  </a:lnTo>
                  <a:lnTo>
                    <a:pt x="767183" y="1256168"/>
                  </a:lnTo>
                  <a:lnTo>
                    <a:pt x="723411" y="1263853"/>
                  </a:lnTo>
                  <a:lnTo>
                    <a:pt x="679293" y="1268464"/>
                  </a:lnTo>
                  <a:lnTo>
                    <a:pt x="635001" y="1270001"/>
                  </a:lnTo>
                  <a:lnTo>
                    <a:pt x="590708" y="1268464"/>
                  </a:lnTo>
                  <a:lnTo>
                    <a:pt x="546590" y="1263853"/>
                  </a:lnTo>
                  <a:lnTo>
                    <a:pt x="502818" y="1256168"/>
                  </a:lnTo>
                  <a:lnTo>
                    <a:pt x="459568" y="1245408"/>
                  </a:lnTo>
                  <a:lnTo>
                    <a:pt x="417012" y="1231574"/>
                  </a:lnTo>
                  <a:lnTo>
                    <a:pt x="375325" y="1214666"/>
                  </a:lnTo>
                  <a:lnTo>
                    <a:pt x="334679" y="1194684"/>
                  </a:lnTo>
                  <a:lnTo>
                    <a:pt x="295249" y="1171628"/>
                  </a:lnTo>
                  <a:lnTo>
                    <a:pt x="257207" y="1145497"/>
                  </a:lnTo>
                  <a:lnTo>
                    <a:pt x="220729" y="1116293"/>
                  </a:lnTo>
                  <a:lnTo>
                    <a:pt x="185987" y="1084014"/>
                  </a:lnTo>
                  <a:lnTo>
                    <a:pt x="153708" y="1049272"/>
                  </a:lnTo>
                  <a:lnTo>
                    <a:pt x="124503" y="1012794"/>
                  </a:lnTo>
                  <a:lnTo>
                    <a:pt x="98373" y="974753"/>
                  </a:lnTo>
                  <a:lnTo>
                    <a:pt x="75317" y="935322"/>
                  </a:lnTo>
                  <a:lnTo>
                    <a:pt x="55335" y="894676"/>
                  </a:lnTo>
                  <a:lnTo>
                    <a:pt x="38427" y="852989"/>
                  </a:lnTo>
                  <a:lnTo>
                    <a:pt x="24593" y="810433"/>
                  </a:lnTo>
                  <a:lnTo>
                    <a:pt x="13833" y="767183"/>
                  </a:lnTo>
                  <a:lnTo>
                    <a:pt x="6148" y="723411"/>
                  </a:lnTo>
                  <a:lnTo>
                    <a:pt x="1537" y="679293"/>
                  </a:lnTo>
                  <a:lnTo>
                    <a:pt x="0" y="635001"/>
                  </a:lnTo>
                  <a:lnTo>
                    <a:pt x="1537" y="590708"/>
                  </a:lnTo>
                  <a:lnTo>
                    <a:pt x="6148" y="546590"/>
                  </a:lnTo>
                  <a:lnTo>
                    <a:pt x="13833" y="502818"/>
                  </a:lnTo>
                  <a:lnTo>
                    <a:pt x="24593" y="459568"/>
                  </a:lnTo>
                  <a:lnTo>
                    <a:pt x="38427" y="417012"/>
                  </a:lnTo>
                  <a:lnTo>
                    <a:pt x="55335" y="375325"/>
                  </a:lnTo>
                  <a:lnTo>
                    <a:pt x="75317" y="334679"/>
                  </a:lnTo>
                  <a:lnTo>
                    <a:pt x="98373" y="295249"/>
                  </a:lnTo>
                  <a:lnTo>
                    <a:pt x="124503" y="257207"/>
                  </a:lnTo>
                  <a:lnTo>
                    <a:pt x="153708" y="220729"/>
                  </a:lnTo>
                  <a:lnTo>
                    <a:pt x="185987" y="185987"/>
                  </a:lnTo>
                  <a:lnTo>
                    <a:pt x="220729" y="153708"/>
                  </a:lnTo>
                  <a:lnTo>
                    <a:pt x="257207" y="124503"/>
                  </a:lnTo>
                  <a:lnTo>
                    <a:pt x="295249" y="98373"/>
                  </a:lnTo>
                  <a:lnTo>
                    <a:pt x="334679" y="75317"/>
                  </a:lnTo>
                  <a:lnTo>
                    <a:pt x="375325" y="55335"/>
                  </a:lnTo>
                  <a:lnTo>
                    <a:pt x="417012" y="38427"/>
                  </a:lnTo>
                  <a:lnTo>
                    <a:pt x="459568" y="24593"/>
                  </a:lnTo>
                  <a:lnTo>
                    <a:pt x="502818" y="13833"/>
                  </a:lnTo>
                  <a:lnTo>
                    <a:pt x="546590" y="6148"/>
                  </a:lnTo>
                  <a:lnTo>
                    <a:pt x="590708" y="1537"/>
                  </a:lnTo>
                  <a:lnTo>
                    <a:pt x="635001" y="0"/>
                  </a:lnTo>
                  <a:lnTo>
                    <a:pt x="679293" y="1537"/>
                  </a:lnTo>
                  <a:lnTo>
                    <a:pt x="723411" y="6148"/>
                  </a:lnTo>
                  <a:lnTo>
                    <a:pt x="767183" y="13833"/>
                  </a:lnTo>
                  <a:lnTo>
                    <a:pt x="810433" y="24593"/>
                  </a:lnTo>
                  <a:lnTo>
                    <a:pt x="852989" y="38427"/>
                  </a:lnTo>
                  <a:lnTo>
                    <a:pt x="894676" y="55335"/>
                  </a:lnTo>
                  <a:lnTo>
                    <a:pt x="935322" y="75317"/>
                  </a:lnTo>
                  <a:lnTo>
                    <a:pt x="974753" y="98373"/>
                  </a:lnTo>
                  <a:lnTo>
                    <a:pt x="1012794" y="124503"/>
                  </a:lnTo>
                  <a:lnTo>
                    <a:pt x="1049272" y="153708"/>
                  </a:lnTo>
                  <a:lnTo>
                    <a:pt x="1084014" y="185987"/>
                  </a:lnTo>
                  <a:close/>
                </a:path>
              </a:pathLst>
            </a:custGeom>
            <a:noFill/>
            <a:ln cap="flat" cmpd="sng" w="635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94"/>
            <p:cNvSpPr/>
            <p:nvPr/>
          </p:nvSpPr>
          <p:spPr>
            <a:xfrm>
              <a:off x="7687733" y="2785532"/>
              <a:ext cx="1270000" cy="1270000"/>
            </a:xfrm>
            <a:custGeom>
              <a:rect b="b" l="l" r="r" t="t"/>
              <a:pathLst>
                <a:path extrusionOk="0" h="1270000" w="1270000">
                  <a:moveTo>
                    <a:pt x="1084014" y="185987"/>
                  </a:moveTo>
                  <a:lnTo>
                    <a:pt x="1116293" y="220729"/>
                  </a:lnTo>
                  <a:lnTo>
                    <a:pt x="1145497" y="257207"/>
                  </a:lnTo>
                  <a:lnTo>
                    <a:pt x="1171628" y="295249"/>
                  </a:lnTo>
                  <a:lnTo>
                    <a:pt x="1194684" y="334679"/>
                  </a:lnTo>
                  <a:lnTo>
                    <a:pt x="1214666" y="375325"/>
                  </a:lnTo>
                  <a:lnTo>
                    <a:pt x="1231574" y="417012"/>
                  </a:lnTo>
                  <a:lnTo>
                    <a:pt x="1245408" y="459568"/>
                  </a:lnTo>
                  <a:lnTo>
                    <a:pt x="1256168" y="502818"/>
                  </a:lnTo>
                  <a:lnTo>
                    <a:pt x="1263853" y="546590"/>
                  </a:lnTo>
                  <a:lnTo>
                    <a:pt x="1268464" y="590708"/>
                  </a:lnTo>
                  <a:lnTo>
                    <a:pt x="1270001" y="635001"/>
                  </a:lnTo>
                  <a:lnTo>
                    <a:pt x="1268464" y="679293"/>
                  </a:lnTo>
                  <a:lnTo>
                    <a:pt x="1263853" y="723411"/>
                  </a:lnTo>
                  <a:lnTo>
                    <a:pt x="1256168" y="767183"/>
                  </a:lnTo>
                  <a:lnTo>
                    <a:pt x="1245408" y="810433"/>
                  </a:lnTo>
                  <a:lnTo>
                    <a:pt x="1231574" y="852989"/>
                  </a:lnTo>
                  <a:lnTo>
                    <a:pt x="1214666" y="894676"/>
                  </a:lnTo>
                  <a:lnTo>
                    <a:pt x="1194684" y="935322"/>
                  </a:lnTo>
                  <a:lnTo>
                    <a:pt x="1171628" y="974753"/>
                  </a:lnTo>
                  <a:lnTo>
                    <a:pt x="1145497" y="1012794"/>
                  </a:lnTo>
                  <a:lnTo>
                    <a:pt x="1116293" y="1049272"/>
                  </a:lnTo>
                  <a:lnTo>
                    <a:pt x="1084014" y="1084014"/>
                  </a:lnTo>
                  <a:lnTo>
                    <a:pt x="1049272" y="1116293"/>
                  </a:lnTo>
                  <a:lnTo>
                    <a:pt x="1012794" y="1145497"/>
                  </a:lnTo>
                  <a:lnTo>
                    <a:pt x="974753" y="1171628"/>
                  </a:lnTo>
                  <a:lnTo>
                    <a:pt x="935322" y="1194684"/>
                  </a:lnTo>
                  <a:lnTo>
                    <a:pt x="894676" y="1214666"/>
                  </a:lnTo>
                  <a:lnTo>
                    <a:pt x="852989" y="1231574"/>
                  </a:lnTo>
                  <a:lnTo>
                    <a:pt x="810433" y="1245408"/>
                  </a:lnTo>
                  <a:lnTo>
                    <a:pt x="767183" y="1256168"/>
                  </a:lnTo>
                  <a:lnTo>
                    <a:pt x="723411" y="1263853"/>
                  </a:lnTo>
                  <a:lnTo>
                    <a:pt x="679293" y="1268464"/>
                  </a:lnTo>
                  <a:lnTo>
                    <a:pt x="635001" y="1270001"/>
                  </a:lnTo>
                  <a:lnTo>
                    <a:pt x="590708" y="1268464"/>
                  </a:lnTo>
                  <a:lnTo>
                    <a:pt x="546590" y="1263853"/>
                  </a:lnTo>
                  <a:lnTo>
                    <a:pt x="502818" y="1256168"/>
                  </a:lnTo>
                  <a:lnTo>
                    <a:pt x="459568" y="1245408"/>
                  </a:lnTo>
                  <a:lnTo>
                    <a:pt x="417012" y="1231574"/>
                  </a:lnTo>
                  <a:lnTo>
                    <a:pt x="375325" y="1214666"/>
                  </a:lnTo>
                  <a:lnTo>
                    <a:pt x="334679" y="1194684"/>
                  </a:lnTo>
                  <a:lnTo>
                    <a:pt x="295249" y="1171628"/>
                  </a:lnTo>
                  <a:lnTo>
                    <a:pt x="257207" y="1145497"/>
                  </a:lnTo>
                  <a:lnTo>
                    <a:pt x="220729" y="1116293"/>
                  </a:lnTo>
                  <a:lnTo>
                    <a:pt x="185987" y="1084014"/>
                  </a:lnTo>
                  <a:lnTo>
                    <a:pt x="153708" y="1049272"/>
                  </a:lnTo>
                  <a:lnTo>
                    <a:pt x="124503" y="1012794"/>
                  </a:lnTo>
                  <a:lnTo>
                    <a:pt x="98373" y="974753"/>
                  </a:lnTo>
                  <a:lnTo>
                    <a:pt x="75317" y="935322"/>
                  </a:lnTo>
                  <a:lnTo>
                    <a:pt x="55335" y="894676"/>
                  </a:lnTo>
                  <a:lnTo>
                    <a:pt x="38427" y="852989"/>
                  </a:lnTo>
                  <a:lnTo>
                    <a:pt x="24593" y="810433"/>
                  </a:lnTo>
                  <a:lnTo>
                    <a:pt x="13833" y="767183"/>
                  </a:lnTo>
                  <a:lnTo>
                    <a:pt x="6148" y="723411"/>
                  </a:lnTo>
                  <a:lnTo>
                    <a:pt x="1537" y="679293"/>
                  </a:lnTo>
                  <a:lnTo>
                    <a:pt x="0" y="635001"/>
                  </a:lnTo>
                  <a:lnTo>
                    <a:pt x="1537" y="590708"/>
                  </a:lnTo>
                  <a:lnTo>
                    <a:pt x="6148" y="546590"/>
                  </a:lnTo>
                  <a:lnTo>
                    <a:pt x="13833" y="502818"/>
                  </a:lnTo>
                  <a:lnTo>
                    <a:pt x="24593" y="459568"/>
                  </a:lnTo>
                  <a:lnTo>
                    <a:pt x="38427" y="417012"/>
                  </a:lnTo>
                  <a:lnTo>
                    <a:pt x="55335" y="375325"/>
                  </a:lnTo>
                  <a:lnTo>
                    <a:pt x="75317" y="334679"/>
                  </a:lnTo>
                  <a:lnTo>
                    <a:pt x="98373" y="295249"/>
                  </a:lnTo>
                  <a:lnTo>
                    <a:pt x="124503" y="257207"/>
                  </a:lnTo>
                  <a:lnTo>
                    <a:pt x="153708" y="220729"/>
                  </a:lnTo>
                  <a:lnTo>
                    <a:pt x="185987" y="185987"/>
                  </a:lnTo>
                  <a:lnTo>
                    <a:pt x="220729" y="153708"/>
                  </a:lnTo>
                  <a:lnTo>
                    <a:pt x="257207" y="124503"/>
                  </a:lnTo>
                  <a:lnTo>
                    <a:pt x="295249" y="98373"/>
                  </a:lnTo>
                  <a:lnTo>
                    <a:pt x="334679" y="75317"/>
                  </a:lnTo>
                  <a:lnTo>
                    <a:pt x="375325" y="55335"/>
                  </a:lnTo>
                  <a:lnTo>
                    <a:pt x="417012" y="38427"/>
                  </a:lnTo>
                  <a:lnTo>
                    <a:pt x="459568" y="24593"/>
                  </a:lnTo>
                  <a:lnTo>
                    <a:pt x="502818" y="13833"/>
                  </a:lnTo>
                  <a:lnTo>
                    <a:pt x="546590" y="6148"/>
                  </a:lnTo>
                  <a:lnTo>
                    <a:pt x="590708" y="1537"/>
                  </a:lnTo>
                  <a:lnTo>
                    <a:pt x="635001" y="0"/>
                  </a:lnTo>
                  <a:lnTo>
                    <a:pt x="679293" y="1537"/>
                  </a:lnTo>
                  <a:lnTo>
                    <a:pt x="723411" y="6148"/>
                  </a:lnTo>
                  <a:lnTo>
                    <a:pt x="767183" y="13833"/>
                  </a:lnTo>
                  <a:lnTo>
                    <a:pt x="810433" y="24593"/>
                  </a:lnTo>
                  <a:lnTo>
                    <a:pt x="852989" y="38427"/>
                  </a:lnTo>
                  <a:lnTo>
                    <a:pt x="894676" y="55335"/>
                  </a:lnTo>
                  <a:lnTo>
                    <a:pt x="935322" y="75317"/>
                  </a:lnTo>
                  <a:lnTo>
                    <a:pt x="974753" y="98373"/>
                  </a:lnTo>
                  <a:lnTo>
                    <a:pt x="1012794" y="124503"/>
                  </a:lnTo>
                  <a:lnTo>
                    <a:pt x="1049272" y="153708"/>
                  </a:lnTo>
                  <a:lnTo>
                    <a:pt x="1084014" y="185987"/>
                  </a:lnTo>
                  <a:close/>
                </a:path>
              </a:pathLst>
            </a:custGeom>
            <a:noFill/>
            <a:ln cap="flat" cmpd="sng" w="63500">
              <a:solidFill>
                <a:srgbClr val="B516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4" name="Google Shape;1324;p94"/>
          <p:cNvSpPr txBox="1"/>
          <p:nvPr/>
        </p:nvSpPr>
        <p:spPr>
          <a:xfrm>
            <a:off x="165100" y="8204200"/>
            <a:ext cx="12607925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Corbett-Davies, Sam, et al. "Algorithmic decision making and the cost of fairness." </a:t>
            </a:r>
            <a:r>
              <a:rPr i="1" lang="en-US" sz="2100">
                <a:solidFill>
                  <a:srgbClr val="222222"/>
                </a:solidFill>
              </a:rPr>
              <a:t>Proceedings of the 23rd  ACM SIGKDD International Conference on Knowledge Discovery and Data Mining</a:t>
            </a:r>
            <a:r>
              <a:rPr lang="en-US" sz="2100">
                <a:solidFill>
                  <a:srgbClr val="222222"/>
                </a:solidFill>
              </a:rPr>
              <a:t>. ACM, 2017.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</a:endParaRPr>
          </a:p>
        </p:txBody>
      </p:sp>
      <p:sp>
        <p:nvSpPr>
          <p:cNvPr id="1325" name="Google Shape;1325;p94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84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95"/>
          <p:cNvSpPr txBox="1"/>
          <p:nvPr>
            <p:ph type="title"/>
          </p:nvPr>
        </p:nvSpPr>
        <p:spPr>
          <a:xfrm>
            <a:off x="2298700" y="1003300"/>
            <a:ext cx="840232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Défis : complexité du mot réel</a:t>
            </a:r>
            <a:endParaRPr/>
          </a:p>
        </p:txBody>
      </p:sp>
      <p:sp>
        <p:nvSpPr>
          <p:cNvPr id="1331" name="Google Shape;1331;p95"/>
          <p:cNvSpPr txBox="1"/>
          <p:nvPr/>
        </p:nvSpPr>
        <p:spPr>
          <a:xfrm>
            <a:off x="990600" y="25241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95"/>
          <p:cNvSpPr txBox="1"/>
          <p:nvPr/>
        </p:nvSpPr>
        <p:spPr>
          <a:xfrm>
            <a:off x="1435100" y="2616200"/>
            <a:ext cx="982091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Comment tirer parti de la complexité du monde réel dans la prise de décision ?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95"/>
          <p:cNvSpPr txBox="1"/>
          <p:nvPr/>
        </p:nvSpPr>
        <p:spPr>
          <a:xfrm>
            <a:off x="292100" y="7416800"/>
            <a:ext cx="12327255" cy="1424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76200" marR="1751329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Dwork, Cynthia, and Christina Ilvento. "Fairness under composition." </a:t>
            </a:r>
            <a:r>
              <a:rPr i="1" lang="en-US" sz="2100">
                <a:solidFill>
                  <a:srgbClr val="222222"/>
                </a:solidFill>
              </a:rPr>
              <a:t>arXiv preprint arXiv:  1806.06122 </a:t>
            </a:r>
            <a:r>
              <a:rPr lang="en-US" sz="2100">
                <a:solidFill>
                  <a:srgbClr val="222222"/>
                </a:solidFill>
              </a:rPr>
              <a:t>(2018).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Chouldechova, Alexandra, and Aaron Roth. "The frontiers of fairness in machine learning." </a:t>
            </a:r>
            <a:r>
              <a:rPr i="1" lang="en-US" sz="2100">
                <a:solidFill>
                  <a:srgbClr val="222222"/>
                </a:solidFill>
              </a:rPr>
              <a:t>arXiv preprint  arXiv:1810.08810</a:t>
            </a:r>
            <a:r>
              <a:rPr lang="en-US" sz="2100">
                <a:solidFill>
                  <a:srgbClr val="222222"/>
                </a:solidFill>
              </a:rPr>
              <a:t>(2018).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</a:endParaRPr>
          </a:p>
        </p:txBody>
      </p:sp>
      <p:pic>
        <p:nvPicPr>
          <p:cNvPr id="1334" name="Google Shape;1334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8550" y="3348566"/>
            <a:ext cx="5087697" cy="3335642"/>
          </a:xfrm>
          <a:prstGeom prst="rect">
            <a:avLst/>
          </a:prstGeom>
          <a:noFill/>
          <a:ln>
            <a:noFill/>
          </a:ln>
        </p:spPr>
      </p:pic>
      <p:sp>
        <p:nvSpPr>
          <p:cNvPr id="1335" name="Google Shape;1335;p9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85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5"/>
          <p:cNvGrpSpPr/>
          <p:nvPr/>
        </p:nvGrpSpPr>
        <p:grpSpPr>
          <a:xfrm>
            <a:off x="163072" y="1811398"/>
            <a:ext cx="12210781" cy="7159489"/>
            <a:chOff x="163072" y="1811398"/>
            <a:chExt cx="12210781" cy="7159489"/>
          </a:xfrm>
        </p:grpSpPr>
        <p:pic>
          <p:nvPicPr>
            <p:cNvPr id="153" name="Google Shape;153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000611" y="1986067"/>
              <a:ext cx="5037463" cy="5044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5"/>
            <p:cNvSpPr/>
            <p:nvPr/>
          </p:nvSpPr>
          <p:spPr>
            <a:xfrm>
              <a:off x="6497563" y="1811398"/>
              <a:ext cx="5876290" cy="5352415"/>
            </a:xfrm>
            <a:custGeom>
              <a:rect b="b" l="l" r="r" t="t"/>
              <a:pathLst>
                <a:path extrusionOk="0" h="5352415" w="5876290">
                  <a:moveTo>
                    <a:pt x="0" y="0"/>
                  </a:moveTo>
                  <a:lnTo>
                    <a:pt x="5875875" y="0"/>
                  </a:lnTo>
                  <a:lnTo>
                    <a:pt x="5875875" y="5351868"/>
                  </a:lnTo>
                  <a:lnTo>
                    <a:pt x="0" y="535186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5" name="Google Shape;155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3072" y="5000706"/>
              <a:ext cx="6650530" cy="26713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15"/>
            <p:cNvSpPr/>
            <p:nvPr/>
          </p:nvSpPr>
          <p:spPr>
            <a:xfrm>
              <a:off x="163072" y="5000706"/>
              <a:ext cx="6650990" cy="2671445"/>
            </a:xfrm>
            <a:custGeom>
              <a:rect b="b" l="l" r="r" t="t"/>
              <a:pathLst>
                <a:path extrusionOk="0" h="2671445" w="6650990">
                  <a:moveTo>
                    <a:pt x="0" y="0"/>
                  </a:moveTo>
                  <a:lnTo>
                    <a:pt x="6650530" y="0"/>
                  </a:lnTo>
                  <a:lnTo>
                    <a:pt x="6650530" y="2671376"/>
                  </a:lnTo>
                  <a:lnTo>
                    <a:pt x="0" y="267137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7" name="Google Shape;157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204017" y="4834498"/>
              <a:ext cx="5514700" cy="4136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15"/>
            <p:cNvSpPr/>
            <p:nvPr/>
          </p:nvSpPr>
          <p:spPr>
            <a:xfrm>
              <a:off x="6204017" y="4834497"/>
              <a:ext cx="5514975" cy="4136390"/>
            </a:xfrm>
            <a:custGeom>
              <a:rect b="b" l="l" r="r" t="t"/>
              <a:pathLst>
                <a:path extrusionOk="0" h="4136390" w="5514975">
                  <a:moveTo>
                    <a:pt x="0" y="0"/>
                  </a:moveTo>
                  <a:lnTo>
                    <a:pt x="5514700" y="0"/>
                  </a:lnTo>
                  <a:lnTo>
                    <a:pt x="5514700" y="4136025"/>
                  </a:lnTo>
                  <a:lnTo>
                    <a:pt x="0" y="41360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9" name="Google Shape;159;p1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99875" y="2155600"/>
              <a:ext cx="6183323" cy="2149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0" name="Google Shape;160;p15"/>
            <p:cNvSpPr/>
            <p:nvPr/>
          </p:nvSpPr>
          <p:spPr>
            <a:xfrm>
              <a:off x="599875" y="2155600"/>
              <a:ext cx="6183630" cy="2149475"/>
            </a:xfrm>
            <a:custGeom>
              <a:rect b="b" l="l" r="r" t="t"/>
              <a:pathLst>
                <a:path extrusionOk="0" h="2149475" w="6183630">
                  <a:moveTo>
                    <a:pt x="0" y="0"/>
                  </a:moveTo>
                  <a:lnTo>
                    <a:pt x="6183323" y="0"/>
                  </a:lnTo>
                  <a:lnTo>
                    <a:pt x="6183323" y="2149476"/>
                  </a:lnTo>
                  <a:lnTo>
                    <a:pt x="0" y="2149476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15"/>
          <p:cNvSpPr txBox="1"/>
          <p:nvPr>
            <p:ph type="title"/>
          </p:nvPr>
        </p:nvSpPr>
        <p:spPr>
          <a:xfrm>
            <a:off x="3848100" y="914400"/>
            <a:ext cx="58026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Existe-t-il des solutions ?</a:t>
            </a:r>
            <a:endParaRPr/>
          </a:p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96"/>
          <p:cNvSpPr txBox="1"/>
          <p:nvPr>
            <p:ph type="title"/>
          </p:nvPr>
        </p:nvSpPr>
        <p:spPr>
          <a:xfrm>
            <a:off x="3695700" y="1003300"/>
            <a:ext cx="561594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Défis : sous-groupes</a:t>
            </a:r>
            <a:endParaRPr/>
          </a:p>
        </p:txBody>
      </p:sp>
      <p:sp>
        <p:nvSpPr>
          <p:cNvPr id="1341" name="Google Shape;1341;p96"/>
          <p:cNvSpPr txBox="1"/>
          <p:nvPr/>
        </p:nvSpPr>
        <p:spPr>
          <a:xfrm>
            <a:off x="990600" y="25241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Google Shape;1342;p96"/>
          <p:cNvSpPr txBox="1"/>
          <p:nvPr/>
        </p:nvSpPr>
        <p:spPr>
          <a:xfrm>
            <a:off x="1435100" y="2616200"/>
            <a:ext cx="7172325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Comment inclure les sous-groupes dans les définitions de l'équité ?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3" name="Google Shape;1343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9049" y="3503880"/>
            <a:ext cx="4910331" cy="419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344" name="Google Shape;1344;p96"/>
          <p:cNvSpPr txBox="1"/>
          <p:nvPr/>
        </p:nvSpPr>
        <p:spPr>
          <a:xfrm>
            <a:off x="381000" y="8026400"/>
            <a:ext cx="11269980" cy="6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550">
            <a:noAutofit/>
          </a:bodyPr>
          <a:lstStyle/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222222"/>
                </a:solidFill>
              </a:rPr>
              <a:t>Kearns, Michael, et al. "Preventing fairness gerrymandering: Auditing and learning for subgroup  fairness." </a:t>
            </a:r>
            <a:r>
              <a:rPr i="1" lang="en-US" sz="2100">
                <a:solidFill>
                  <a:srgbClr val="222222"/>
                </a:solidFill>
              </a:rPr>
              <a:t>arXiv preprint arXiv:1711.05144 </a:t>
            </a:r>
            <a:r>
              <a:rPr lang="en-US" sz="2100">
                <a:solidFill>
                  <a:srgbClr val="222222"/>
                </a:solidFill>
              </a:rPr>
              <a:t>(2017).</a:t>
            </a:r>
            <a:endParaRPr sz="2100">
              <a:solidFill>
                <a:schemeClr val="dk1"/>
              </a:solidFill>
            </a:endParaRPr>
          </a:p>
          <a:p>
            <a:pPr indent="0" lvl="0" marL="12700" marR="508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</a:endParaRPr>
          </a:p>
        </p:txBody>
      </p:sp>
      <p:sp>
        <p:nvSpPr>
          <p:cNvPr id="1345" name="Google Shape;1345;p96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86</a:t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97"/>
          <p:cNvSpPr txBox="1"/>
          <p:nvPr>
            <p:ph type="title"/>
          </p:nvPr>
        </p:nvSpPr>
        <p:spPr>
          <a:xfrm>
            <a:off x="1016000" y="1143000"/>
            <a:ext cx="1097026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902200" lvl="0" marL="4914900" marR="5080" rtl="0" algn="l">
              <a:lnSpc>
                <a:spcPct val="102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Défis : Le canal de communication n'est pas clair</a:t>
            </a:r>
            <a:endParaRPr/>
          </a:p>
        </p:txBody>
      </p:sp>
      <p:sp>
        <p:nvSpPr>
          <p:cNvPr id="1351" name="Google Shape;1351;p97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87</a:t>
            </a:r>
            <a:endParaRPr/>
          </a:p>
        </p:txBody>
      </p:sp>
      <p:sp>
        <p:nvSpPr>
          <p:cNvPr id="1352" name="Google Shape;1352;p97"/>
          <p:cNvSpPr txBox="1"/>
          <p:nvPr/>
        </p:nvSpPr>
        <p:spPr>
          <a:xfrm>
            <a:off x="990600" y="32988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97"/>
          <p:cNvSpPr txBox="1"/>
          <p:nvPr/>
        </p:nvSpPr>
        <p:spPr>
          <a:xfrm>
            <a:off x="1435100" y="3403600"/>
            <a:ext cx="83619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La transformation des données est-elle légale ?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97"/>
          <p:cNvSpPr txBox="1"/>
          <p:nvPr/>
        </p:nvSpPr>
        <p:spPr>
          <a:xfrm>
            <a:off x="990600" y="42132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5" name="Google Shape;1355;p97"/>
          <p:cNvSpPr txBox="1"/>
          <p:nvPr/>
        </p:nvSpPr>
        <p:spPr>
          <a:xfrm>
            <a:off x="1435100" y="4318000"/>
            <a:ext cx="99741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Les algorithmes peuvent-ils être utilisés dans une jurisprudence du monde réel ?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" name="Google Shape;1356;p97"/>
          <p:cNvSpPr txBox="1"/>
          <p:nvPr/>
        </p:nvSpPr>
        <p:spPr>
          <a:xfrm>
            <a:off x="990600" y="5127625"/>
            <a:ext cx="186690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•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7" name="Google Shape;1357;p97"/>
          <p:cNvSpPr txBox="1"/>
          <p:nvPr/>
        </p:nvSpPr>
        <p:spPr>
          <a:xfrm>
            <a:off x="1435100" y="5232400"/>
            <a:ext cx="997394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Comment définir des mesures pluridisciplinaires ? par exemple, pour traiter les différences entre les réglementations des États-Unis et de l'UE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98"/>
          <p:cNvSpPr txBox="1"/>
          <p:nvPr>
            <p:ph type="title"/>
          </p:nvPr>
        </p:nvSpPr>
        <p:spPr>
          <a:xfrm>
            <a:off x="5207000" y="1003300"/>
            <a:ext cx="260096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À retenir</a:t>
            </a:r>
            <a:endParaRPr/>
          </a:p>
        </p:txBody>
      </p:sp>
      <p:sp>
        <p:nvSpPr>
          <p:cNvPr id="1363" name="Google Shape;1363;p98"/>
          <p:cNvSpPr txBox="1"/>
          <p:nvPr/>
        </p:nvSpPr>
        <p:spPr>
          <a:xfrm>
            <a:off x="990600" y="2667000"/>
            <a:ext cx="12014100" cy="4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Les biais </a:t>
            </a:r>
            <a:r>
              <a:rPr lang="en-US" sz="2500">
                <a:solidFill>
                  <a:schemeClr val="dk1"/>
                </a:solidFill>
              </a:rPr>
              <a:t>apparaissent</a:t>
            </a:r>
            <a:r>
              <a:rPr lang="en-US" sz="2500">
                <a:solidFill>
                  <a:schemeClr val="dk1"/>
                </a:solidFill>
              </a:rPr>
              <a:t> dans tous les systèmes automatisés :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444500" lvl="0" marL="901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</a:rPr>
              <a:t>Sensibiliser</a:t>
            </a:r>
            <a:r>
              <a:rPr lang="en-US" sz="2500">
                <a:solidFill>
                  <a:schemeClr val="dk1"/>
                </a:solidFill>
              </a:rPr>
              <a:t> les gens à la discrimination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444500" lvl="0" marL="901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</a:rPr>
              <a:t>Comment </a:t>
            </a:r>
            <a:r>
              <a:rPr b="1" lang="en-US" sz="2500">
                <a:solidFill>
                  <a:schemeClr val="dk1"/>
                </a:solidFill>
              </a:rPr>
              <a:t>définir l'équité </a:t>
            </a:r>
            <a:r>
              <a:rPr lang="en-US" sz="2500">
                <a:solidFill>
                  <a:schemeClr val="dk1"/>
                </a:solidFill>
              </a:rPr>
              <a:t>dans votre contexte?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444500" lvl="0" marL="901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</a:rPr>
              <a:t>Se demander qui </a:t>
            </a:r>
            <a:r>
              <a:rPr b="1" lang="en-US" sz="2500">
                <a:solidFill>
                  <a:schemeClr val="dk1"/>
                </a:solidFill>
              </a:rPr>
              <a:t>utilise</a:t>
            </a:r>
            <a:r>
              <a:rPr lang="en-US" sz="2500">
                <a:solidFill>
                  <a:schemeClr val="dk1"/>
                </a:solidFill>
              </a:rPr>
              <a:t> le modèle ?</a:t>
            </a:r>
            <a:endParaRPr sz="2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-444500" lvl="0" marL="901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</a:rPr>
              <a:t>Quel est </a:t>
            </a:r>
            <a:r>
              <a:rPr b="1" lang="en-US" sz="2500">
                <a:solidFill>
                  <a:schemeClr val="dk1"/>
                </a:solidFill>
              </a:rPr>
              <a:t>le but</a:t>
            </a:r>
            <a:r>
              <a:rPr lang="en-US" sz="2500">
                <a:solidFill>
                  <a:schemeClr val="dk1"/>
                </a:solidFill>
              </a:rPr>
              <a:t> du système ?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364" name="Google Shape;1364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06416" y="3394750"/>
            <a:ext cx="2390404" cy="29640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5" name="Google Shape;1365;p98"/>
          <p:cNvSpPr txBox="1"/>
          <p:nvPr/>
        </p:nvSpPr>
        <p:spPr>
          <a:xfrm>
            <a:off x="3784600" y="7810500"/>
            <a:ext cx="63591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E220C"/>
                </a:solidFill>
              </a:rPr>
              <a:t>Soyez un scientifique responsable !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98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88</a:t>
            </a: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99"/>
          <p:cNvSpPr txBox="1"/>
          <p:nvPr>
            <p:ph type="title"/>
          </p:nvPr>
        </p:nvSpPr>
        <p:spPr>
          <a:xfrm>
            <a:off x="1143000" y="838200"/>
            <a:ext cx="1072007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470400" lvl="0" marL="4483100" marR="5080" rtl="0" algn="l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Conférences axées sur l'équité dans le ML/AI</a:t>
            </a:r>
            <a:endParaRPr sz="5000"/>
          </a:p>
        </p:txBody>
      </p:sp>
      <p:sp>
        <p:nvSpPr>
          <p:cNvPr id="1372" name="Google Shape;1372;p99"/>
          <p:cNvSpPr txBox="1"/>
          <p:nvPr/>
        </p:nvSpPr>
        <p:spPr>
          <a:xfrm>
            <a:off x="977900" y="2882900"/>
            <a:ext cx="10720070" cy="2029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444500" lvl="0" marL="469900" marR="47625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</a:rPr>
              <a:t>ACM FAT* : Conférence ACM sur l'équité, la responsabilité et la transparence https://fatconference.org/</a:t>
            </a:r>
            <a:endParaRPr sz="2400">
              <a:solidFill>
                <a:schemeClr val="dk1"/>
              </a:solidFill>
            </a:endParaRPr>
          </a:p>
          <a:p>
            <a:pPr indent="0" lvl="0" marL="457200" marR="47625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444500" lvl="0" marL="469900" marR="47625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</a:rPr>
              <a:t>AIES : Conférence AAAI/ACM Intelligence Artificielle, Ethique et Société https://www.aies-conference.com/2020/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73" name="Google Shape;1373;p99"/>
          <p:cNvSpPr txBox="1"/>
          <p:nvPr/>
        </p:nvSpPr>
        <p:spPr>
          <a:xfrm>
            <a:off x="990600" y="7139940"/>
            <a:ext cx="180340" cy="1457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2960"/>
              </a:spcBef>
              <a:spcAft>
                <a:spcPts val="0"/>
              </a:spcAft>
              <a:buNone/>
            </a:pPr>
            <a:r>
              <a:rPr lang="en-US" sz="3450">
                <a:solidFill>
                  <a:schemeClr val="dk1"/>
                </a:solidFill>
              </a:rPr>
              <a:t>•</a:t>
            </a:r>
            <a:endParaRPr sz="3450">
              <a:solidFill>
                <a:schemeClr val="dk1"/>
              </a:solidFill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960"/>
              </a:spcBef>
              <a:spcAft>
                <a:spcPts val="0"/>
              </a:spcAft>
              <a:buNone/>
            </a:pPr>
            <a:r>
              <a:rPr lang="en-US" sz="3450">
                <a:solidFill>
                  <a:schemeClr val="dk1"/>
                </a:solidFill>
              </a:rPr>
              <a:t>•</a:t>
            </a:r>
            <a:endParaRPr sz="3450">
              <a:solidFill>
                <a:schemeClr val="dk1"/>
              </a:solidFill>
            </a:endParaRPr>
          </a:p>
        </p:txBody>
      </p:sp>
      <p:sp>
        <p:nvSpPr>
          <p:cNvPr id="1374" name="Google Shape;1374;p99"/>
          <p:cNvSpPr txBox="1"/>
          <p:nvPr/>
        </p:nvSpPr>
        <p:spPr>
          <a:xfrm>
            <a:off x="1435100" y="7226300"/>
            <a:ext cx="967676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De nombreux ateliers : FATML, FATNLP, FATCV, FTML4Health, FATREC, etc.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99"/>
          <p:cNvSpPr txBox="1"/>
          <p:nvPr/>
        </p:nvSpPr>
        <p:spPr>
          <a:xfrm>
            <a:off x="1435100" y="8128000"/>
            <a:ext cx="1029525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Autres conférences intéressées par ce sujet : AAAI, IJCAI, Neurips, ICML, etc.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6" name="Google Shape;1376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16250" y="5245100"/>
            <a:ext cx="6350000" cy="18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99"/>
          <p:cNvSpPr txBox="1"/>
          <p:nvPr>
            <p:ph idx="12" type="sldNum"/>
          </p:nvPr>
        </p:nvSpPr>
        <p:spPr>
          <a:xfrm>
            <a:off x="6350000" y="9315805"/>
            <a:ext cx="302259" cy="290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